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3"/>
  </p:notesMasterIdLst>
  <p:handoutMasterIdLst>
    <p:handoutMasterId r:id="rId44"/>
  </p:handoutMasterIdLst>
  <p:sldIdLst>
    <p:sldId id="489" r:id="rId2"/>
    <p:sldId id="481" r:id="rId3"/>
    <p:sldId id="482" r:id="rId4"/>
    <p:sldId id="483" r:id="rId5"/>
    <p:sldId id="484" r:id="rId6"/>
    <p:sldId id="486" r:id="rId7"/>
    <p:sldId id="487" r:id="rId8"/>
    <p:sldId id="317" r:id="rId9"/>
    <p:sldId id="378" r:id="rId10"/>
    <p:sldId id="490" r:id="rId11"/>
    <p:sldId id="491" r:id="rId12"/>
    <p:sldId id="370" r:id="rId13"/>
    <p:sldId id="418" r:id="rId14"/>
    <p:sldId id="458" r:id="rId15"/>
    <p:sldId id="457" r:id="rId16"/>
    <p:sldId id="412" r:id="rId17"/>
    <p:sldId id="459" r:id="rId18"/>
    <p:sldId id="420" r:id="rId19"/>
    <p:sldId id="429" r:id="rId20"/>
    <p:sldId id="365" r:id="rId21"/>
    <p:sldId id="382" r:id="rId22"/>
    <p:sldId id="460" r:id="rId23"/>
    <p:sldId id="471" r:id="rId24"/>
    <p:sldId id="381" r:id="rId25"/>
    <p:sldId id="424" r:id="rId26"/>
    <p:sldId id="428" r:id="rId27"/>
    <p:sldId id="456" r:id="rId28"/>
    <p:sldId id="472" r:id="rId29"/>
    <p:sldId id="474" r:id="rId30"/>
    <p:sldId id="431" r:id="rId31"/>
    <p:sldId id="479" r:id="rId32"/>
    <p:sldId id="476" r:id="rId33"/>
    <p:sldId id="480" r:id="rId34"/>
    <p:sldId id="442" r:id="rId35"/>
    <p:sldId id="405" r:id="rId36"/>
    <p:sldId id="477" r:id="rId37"/>
    <p:sldId id="475" r:id="rId38"/>
    <p:sldId id="447" r:id="rId39"/>
    <p:sldId id="377" r:id="rId40"/>
    <p:sldId id="478" r:id="rId41"/>
    <p:sldId id="399" r:id="rId42"/>
  </p:sldIdLst>
  <p:sldSz cx="9144000" cy="6858000" type="screen4x3"/>
  <p:notesSz cx="6797675" cy="9926638"/>
  <p:defaultTextStyle>
    <a:defPPr>
      <a:defRPr lang="it-IT"/>
    </a:defPPr>
    <a:lvl1pPr algn="l" rtl="0" eaLnBrk="0" fontAlgn="base" hangingPunct="0">
      <a:spcBef>
        <a:spcPct val="0"/>
      </a:spcBef>
      <a:spcAft>
        <a:spcPct val="0"/>
      </a:spcAft>
      <a:defRPr kern="1200">
        <a:solidFill>
          <a:srgbClr val="2C5986"/>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rgbClr val="2C5986"/>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rgbClr val="2C5986"/>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rgbClr val="2C5986"/>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rgbClr val="2C5986"/>
        </a:solidFill>
        <a:latin typeface="Arial" panose="020B0604020202020204" pitchFamily="34" charset="0"/>
        <a:ea typeface="+mn-ea"/>
        <a:cs typeface="+mn-cs"/>
      </a:defRPr>
    </a:lvl5pPr>
    <a:lvl6pPr marL="2286000" algn="l" defTabSz="914400" rtl="0" eaLnBrk="1" latinLnBrk="0" hangingPunct="1">
      <a:defRPr kern="1200">
        <a:solidFill>
          <a:srgbClr val="2C5986"/>
        </a:solidFill>
        <a:latin typeface="Arial" panose="020B0604020202020204" pitchFamily="34" charset="0"/>
        <a:ea typeface="+mn-ea"/>
        <a:cs typeface="+mn-cs"/>
      </a:defRPr>
    </a:lvl6pPr>
    <a:lvl7pPr marL="2743200" algn="l" defTabSz="914400" rtl="0" eaLnBrk="1" latinLnBrk="0" hangingPunct="1">
      <a:defRPr kern="1200">
        <a:solidFill>
          <a:srgbClr val="2C5986"/>
        </a:solidFill>
        <a:latin typeface="Arial" panose="020B0604020202020204" pitchFamily="34" charset="0"/>
        <a:ea typeface="+mn-ea"/>
        <a:cs typeface="+mn-cs"/>
      </a:defRPr>
    </a:lvl7pPr>
    <a:lvl8pPr marL="3200400" algn="l" defTabSz="914400" rtl="0" eaLnBrk="1" latinLnBrk="0" hangingPunct="1">
      <a:defRPr kern="1200">
        <a:solidFill>
          <a:srgbClr val="2C5986"/>
        </a:solidFill>
        <a:latin typeface="Arial" panose="020B0604020202020204" pitchFamily="34" charset="0"/>
        <a:ea typeface="+mn-ea"/>
        <a:cs typeface="+mn-cs"/>
      </a:defRPr>
    </a:lvl8pPr>
    <a:lvl9pPr marL="3657600" algn="l" defTabSz="914400" rtl="0" eaLnBrk="1" latinLnBrk="0" hangingPunct="1">
      <a:defRPr kern="1200">
        <a:solidFill>
          <a:srgbClr val="2C598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2C5986"/>
    <a:srgbClr val="99CCFF"/>
    <a:srgbClr val="66CCFF"/>
    <a:srgbClr val="003F6E"/>
    <a:srgbClr val="333399"/>
    <a:srgbClr val="00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howGuides="1">
      <p:cViewPr varScale="1">
        <p:scale>
          <a:sx n="114" d="100"/>
          <a:sy n="114" d="100"/>
        </p:scale>
        <p:origin x="157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578"/>
    </p:cViewPr>
  </p:sorterViewPr>
  <p:notesViewPr>
    <p:cSldViewPr showGuides="1">
      <p:cViewPr varScale="1">
        <p:scale>
          <a:sx n="53" d="100"/>
          <a:sy n="53" d="100"/>
        </p:scale>
        <p:origin x="-2640" y="-108"/>
      </p:cViewPr>
      <p:guideLst>
        <p:guide orient="horz" pos="3127"/>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44211C-8B08-476C-87F7-C33FE7284860}"/>
              </a:ext>
            </a:extLst>
          </p:cNvPr>
          <p:cNvSpPr>
            <a:spLocks noGrp="1" noChangeArrowheads="1"/>
          </p:cNvSpPr>
          <p:nvPr>
            <p:ph type="hdr" sz="quarter"/>
          </p:nvPr>
        </p:nvSpPr>
        <p:spPr bwMode="auto">
          <a:xfrm>
            <a:off x="0"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1" name="Rectangle 3">
            <a:extLst>
              <a:ext uri="{FF2B5EF4-FFF2-40B4-BE49-F238E27FC236}">
                <a16:creationId xmlns:a16="http://schemas.microsoft.com/office/drawing/2014/main" id="{FFEADBE1-0391-4798-BA80-104592DEA816}"/>
              </a:ext>
            </a:extLst>
          </p:cNvPr>
          <p:cNvSpPr>
            <a:spLocks noGrp="1" noChangeArrowheads="1"/>
          </p:cNvSpPr>
          <p:nvPr>
            <p:ph type="dt" sz="quarter" idx="1"/>
          </p:nvPr>
        </p:nvSpPr>
        <p:spPr bwMode="auto">
          <a:xfrm>
            <a:off x="3851275"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algn="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2" name="Rectangle 4">
            <a:extLst>
              <a:ext uri="{FF2B5EF4-FFF2-40B4-BE49-F238E27FC236}">
                <a16:creationId xmlns:a16="http://schemas.microsoft.com/office/drawing/2014/main" id="{B71887DA-A3C7-4224-A5A6-3A0ABB89CBAF}"/>
              </a:ext>
            </a:extLst>
          </p:cNvPr>
          <p:cNvSpPr>
            <a:spLocks noGrp="1" noChangeArrowheads="1"/>
          </p:cNvSpPr>
          <p:nvPr>
            <p:ph type="ftr" sz="quarter" idx="2"/>
          </p:nvPr>
        </p:nvSpPr>
        <p:spPr bwMode="auto">
          <a:xfrm>
            <a:off x="0"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3" name="Rectangle 5">
            <a:extLst>
              <a:ext uri="{FF2B5EF4-FFF2-40B4-BE49-F238E27FC236}">
                <a16:creationId xmlns:a16="http://schemas.microsoft.com/office/drawing/2014/main" id="{BE33307C-CD66-44CF-8576-CBD1A0C83096}"/>
              </a:ext>
            </a:extLst>
          </p:cNvPr>
          <p:cNvSpPr>
            <a:spLocks noGrp="1" noChangeArrowheads="1"/>
          </p:cNvSpPr>
          <p:nvPr>
            <p:ph type="sldNum" sz="quarter" idx="3"/>
          </p:nvPr>
        </p:nvSpPr>
        <p:spPr bwMode="auto">
          <a:xfrm>
            <a:off x="3851275"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algn="r" defTabSz="922338">
              <a:defRPr sz="1300">
                <a:solidFill>
                  <a:schemeClr val="tx1"/>
                </a:solidFill>
                <a:latin typeface="Times" panose="02020603050405020304" pitchFamily="18" charset="0"/>
              </a:defRPr>
            </a:lvl1pPr>
          </a:lstStyle>
          <a:p>
            <a:pPr>
              <a:defRPr/>
            </a:pPr>
            <a:fld id="{EFED7770-0840-4E5C-A481-A519697DAB5C}"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D5C3993-FC68-4E18-B561-EC8DC763DEDB}"/>
              </a:ext>
            </a:extLst>
          </p:cNvPr>
          <p:cNvSpPr>
            <a:spLocks noGrp="1" noChangeArrowheads="1"/>
          </p:cNvSpPr>
          <p:nvPr>
            <p:ph type="hdr" sz="quarter"/>
          </p:nvPr>
        </p:nvSpPr>
        <p:spPr bwMode="auto">
          <a:xfrm>
            <a:off x="0"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3075" name="Rectangle 3">
            <a:extLst>
              <a:ext uri="{FF2B5EF4-FFF2-40B4-BE49-F238E27FC236}">
                <a16:creationId xmlns:a16="http://schemas.microsoft.com/office/drawing/2014/main" id="{BC20AD32-B0C3-44CC-8CC1-416463CF682B}"/>
              </a:ext>
            </a:extLst>
          </p:cNvPr>
          <p:cNvSpPr>
            <a:spLocks noGrp="1" noChangeArrowheads="1"/>
          </p:cNvSpPr>
          <p:nvPr>
            <p:ph type="dt" idx="1"/>
          </p:nvPr>
        </p:nvSpPr>
        <p:spPr bwMode="auto">
          <a:xfrm>
            <a:off x="3851275"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algn="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385ABD97-B7E6-48DA-9BC2-0FD75DD5CA4F}"/>
              </a:ext>
            </a:extLst>
          </p:cNvPr>
          <p:cNvSpPr>
            <a:spLocks noGrp="1" noRot="1" noChangeAspect="1" noChangeArrowheads="1" noTextEdit="1"/>
          </p:cNvSpPr>
          <p:nvPr>
            <p:ph type="sldImg" idx="2"/>
          </p:nvPr>
        </p:nvSpPr>
        <p:spPr bwMode="auto">
          <a:xfrm>
            <a:off x="922338" y="746125"/>
            <a:ext cx="4960937"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F12BE544-344B-4DA7-98F5-A9AABE059097}"/>
              </a:ext>
            </a:extLst>
          </p:cNvPr>
          <p:cNvSpPr>
            <a:spLocks noGrp="1" noChangeArrowheads="1"/>
          </p:cNvSpPr>
          <p:nvPr>
            <p:ph type="body" sz="quarter" idx="3"/>
          </p:nvPr>
        </p:nvSpPr>
        <p:spPr bwMode="auto">
          <a:xfrm>
            <a:off x="904875" y="4714875"/>
            <a:ext cx="4987925" cy="4465638"/>
          </a:xfrm>
          <a:prstGeom prst="rect">
            <a:avLst/>
          </a:prstGeom>
          <a:noFill/>
          <a:ln>
            <a:noFill/>
          </a:ln>
        </p:spPr>
        <p:txBody>
          <a:bodyPr vert="horz" wrap="square" lIns="92138" tIns="46069" rIns="92138" bIns="46069"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a:extLst>
              <a:ext uri="{FF2B5EF4-FFF2-40B4-BE49-F238E27FC236}">
                <a16:creationId xmlns:a16="http://schemas.microsoft.com/office/drawing/2014/main" id="{F3D00CC1-0493-47E9-8BE7-0E677DFFAD9B}"/>
              </a:ext>
            </a:extLst>
          </p:cNvPr>
          <p:cNvSpPr>
            <a:spLocks noGrp="1" noChangeArrowheads="1"/>
          </p:cNvSpPr>
          <p:nvPr>
            <p:ph type="ftr" sz="quarter" idx="4"/>
          </p:nvPr>
        </p:nvSpPr>
        <p:spPr bwMode="auto">
          <a:xfrm>
            <a:off x="0"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3079" name="Rectangle 7">
            <a:extLst>
              <a:ext uri="{FF2B5EF4-FFF2-40B4-BE49-F238E27FC236}">
                <a16:creationId xmlns:a16="http://schemas.microsoft.com/office/drawing/2014/main" id="{E961581B-01D4-437A-96AA-BC631BB5AC36}"/>
              </a:ext>
            </a:extLst>
          </p:cNvPr>
          <p:cNvSpPr>
            <a:spLocks noGrp="1" noChangeArrowheads="1"/>
          </p:cNvSpPr>
          <p:nvPr>
            <p:ph type="sldNum" sz="quarter" idx="5"/>
          </p:nvPr>
        </p:nvSpPr>
        <p:spPr bwMode="auto">
          <a:xfrm>
            <a:off x="3851275"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algn="r" defTabSz="922338">
              <a:defRPr sz="1300">
                <a:solidFill>
                  <a:schemeClr val="tx1"/>
                </a:solidFill>
                <a:latin typeface="Times" panose="02020603050405020304" pitchFamily="18" charset="0"/>
              </a:defRPr>
            </a:lvl1pPr>
          </a:lstStyle>
          <a:p>
            <a:pPr>
              <a:defRPr/>
            </a:pPr>
            <a:fld id="{0B0DFDCB-EBB0-47A9-94B4-8D1F625F54BF}"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393943C-A083-4F23-B796-CDDBC0BCAF03}"/>
              </a:ext>
            </a:extLst>
          </p:cNvPr>
          <p:cNvSpPr>
            <a:spLocks noGrp="1" noRot="1" noChangeAspect="1" noChangeArrowheads="1" noTextEdit="1"/>
          </p:cNvSpPr>
          <p:nvPr>
            <p:ph type="sldImg"/>
          </p:nvPr>
        </p:nvSpPr>
        <p:spPr>
          <a:xfrm>
            <a:off x="693738" y="804863"/>
            <a:ext cx="5357812" cy="4019550"/>
          </a:xfrm>
          <a:ln/>
        </p:spPr>
      </p:sp>
      <p:sp>
        <p:nvSpPr>
          <p:cNvPr id="6147" name="Rectangle 3">
            <a:extLst>
              <a:ext uri="{FF2B5EF4-FFF2-40B4-BE49-F238E27FC236}">
                <a16:creationId xmlns:a16="http://schemas.microsoft.com/office/drawing/2014/main" id="{9355135F-49EA-432D-AE4B-5D4BCAE9E20E}"/>
              </a:ext>
            </a:extLst>
          </p:cNvPr>
          <p:cNvSpPr>
            <a:spLocks noGrp="1" noChangeArrowheads="1"/>
          </p:cNvSpPr>
          <p:nvPr>
            <p:ph type="body" idx="1"/>
          </p:nvPr>
        </p:nvSpPr>
        <p:spPr>
          <a:xfrm>
            <a:off x="898525" y="5091113"/>
            <a:ext cx="4938713" cy="4821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immagine diapositiva 1">
            <a:extLst>
              <a:ext uri="{FF2B5EF4-FFF2-40B4-BE49-F238E27FC236}">
                <a16:creationId xmlns:a16="http://schemas.microsoft.com/office/drawing/2014/main" id="{93F74F55-1284-4466-A661-C9F66825CAA6}"/>
              </a:ext>
            </a:extLst>
          </p:cNvPr>
          <p:cNvSpPr>
            <a:spLocks noGrp="1" noRot="1" noChangeAspect="1" noChangeArrowheads="1" noTextEdit="1"/>
          </p:cNvSpPr>
          <p:nvPr>
            <p:ph type="sldImg"/>
          </p:nvPr>
        </p:nvSpPr>
        <p:spPr>
          <a:ln/>
        </p:spPr>
      </p:sp>
      <p:sp>
        <p:nvSpPr>
          <p:cNvPr id="8195" name="Segnaposto note 2">
            <a:extLst>
              <a:ext uri="{FF2B5EF4-FFF2-40B4-BE49-F238E27FC236}">
                <a16:creationId xmlns:a16="http://schemas.microsoft.com/office/drawing/2014/main" id="{273CCF2B-EDC5-4A53-A655-81AAE00810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latin typeface="Times" panose="02020603050405020304" pitchFamily="18" charset="0"/>
            </a:endParaRPr>
          </a:p>
        </p:txBody>
      </p:sp>
      <p:sp>
        <p:nvSpPr>
          <p:cNvPr id="8196" name="Segnaposto numero diapositiva 3">
            <a:extLst>
              <a:ext uri="{FF2B5EF4-FFF2-40B4-BE49-F238E27FC236}">
                <a16:creationId xmlns:a16="http://schemas.microsoft.com/office/drawing/2014/main" id="{76450AF5-91B3-42A0-9810-2A127446EEF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A4250861-3341-4B5E-B599-2CD475DD5DE8}" type="slidenum">
              <a:rPr lang="en-US" altLang="it-IT" smtClean="0">
                <a:latin typeface="Arial" panose="020B0604020202020204" pitchFamily="34" charset="0"/>
              </a:rPr>
              <a:pPr>
                <a:spcBef>
                  <a:spcPct val="0"/>
                </a:spcBef>
              </a:pPr>
              <a:t>2</a:t>
            </a:fld>
            <a:endParaRPr lang="en-US"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immagine diapositiva 1">
            <a:extLst>
              <a:ext uri="{FF2B5EF4-FFF2-40B4-BE49-F238E27FC236}">
                <a16:creationId xmlns:a16="http://schemas.microsoft.com/office/drawing/2014/main" id="{923F6DDC-9D90-43AA-AF89-39A70F7FA4B6}"/>
              </a:ext>
            </a:extLst>
          </p:cNvPr>
          <p:cNvSpPr>
            <a:spLocks noGrp="1" noRot="1" noChangeAspect="1" noChangeArrowheads="1" noTextEdit="1"/>
          </p:cNvSpPr>
          <p:nvPr>
            <p:ph type="sldImg"/>
          </p:nvPr>
        </p:nvSpPr>
        <p:spPr>
          <a:ln/>
        </p:spPr>
      </p:sp>
      <p:sp>
        <p:nvSpPr>
          <p:cNvPr id="10243" name="Segnaposto note 2">
            <a:extLst>
              <a:ext uri="{FF2B5EF4-FFF2-40B4-BE49-F238E27FC236}">
                <a16:creationId xmlns:a16="http://schemas.microsoft.com/office/drawing/2014/main" id="{03DBBE79-F6E8-4950-BAB0-B19CE7CE03B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Times" panose="02020603050405020304" pitchFamily="18" charset="0"/>
              </a:rPr>
              <a:t>NB nozioni fondamentali sui principi ; approccio sistema</a:t>
            </a:r>
          </a:p>
          <a:p>
            <a:r>
              <a:rPr lang="en-US" altLang="it-IT">
                <a:latin typeface="Times" panose="02020603050405020304" pitchFamily="18" charset="0"/>
              </a:rPr>
              <a:t>La logica è: definisco  le proprietà che mi servono a descrivere il comportamento dei fluidi (o sostanze nel caso solidi) e il funz dei singoli comp, e poi assemblo un sistema energ</a:t>
            </a:r>
          </a:p>
          <a:p>
            <a:endParaRPr lang="en-US" altLang="it-IT">
              <a:latin typeface="Times" panose="02020603050405020304" pitchFamily="18" charset="0"/>
            </a:endParaRPr>
          </a:p>
        </p:txBody>
      </p:sp>
      <p:sp>
        <p:nvSpPr>
          <p:cNvPr id="10244" name="Segnaposto numero diapositiva 3">
            <a:extLst>
              <a:ext uri="{FF2B5EF4-FFF2-40B4-BE49-F238E27FC236}">
                <a16:creationId xmlns:a16="http://schemas.microsoft.com/office/drawing/2014/main" id="{D1044333-5A52-40EF-92D3-BC993EFFAA8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DB48D4B1-DA65-406B-930F-3601A90F30EE}" type="slidenum">
              <a:rPr lang="en-US" altLang="it-IT" smtClean="0">
                <a:latin typeface="Arial" panose="020B0604020202020204" pitchFamily="34" charset="0"/>
              </a:rPr>
              <a:pPr>
                <a:spcBef>
                  <a:spcPct val="0"/>
                </a:spcBef>
              </a:pPr>
              <a:t>3</a:t>
            </a:fld>
            <a:endParaRPr lang="en-US"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immagine diapositiva 1">
            <a:extLst>
              <a:ext uri="{FF2B5EF4-FFF2-40B4-BE49-F238E27FC236}">
                <a16:creationId xmlns:a16="http://schemas.microsoft.com/office/drawing/2014/main" id="{AA482F46-F3C0-460A-9663-DAC40E4F7AAF}"/>
              </a:ext>
            </a:extLst>
          </p:cNvPr>
          <p:cNvSpPr>
            <a:spLocks noGrp="1" noRot="1" noChangeAspect="1" noChangeArrowheads="1" noTextEdit="1"/>
          </p:cNvSpPr>
          <p:nvPr>
            <p:ph type="sldImg"/>
          </p:nvPr>
        </p:nvSpPr>
        <p:spPr>
          <a:ln/>
        </p:spPr>
      </p:sp>
      <p:sp>
        <p:nvSpPr>
          <p:cNvPr id="12291" name="Segnaposto note 2">
            <a:extLst>
              <a:ext uri="{FF2B5EF4-FFF2-40B4-BE49-F238E27FC236}">
                <a16:creationId xmlns:a16="http://schemas.microsoft.com/office/drawing/2014/main" id="{AABB46E3-3032-4255-9A6B-A8DB625F931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latin typeface="Times" panose="02020603050405020304" pitchFamily="18" charset="0"/>
            </a:endParaRPr>
          </a:p>
        </p:txBody>
      </p:sp>
      <p:sp>
        <p:nvSpPr>
          <p:cNvPr id="12292" name="Segnaposto numero diapositiva 3">
            <a:extLst>
              <a:ext uri="{FF2B5EF4-FFF2-40B4-BE49-F238E27FC236}">
                <a16:creationId xmlns:a16="http://schemas.microsoft.com/office/drawing/2014/main" id="{5FA86D59-C507-406F-9762-EEBE53BA7D7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D8194F48-DEFD-495E-8F2D-BDB81D11ADBD}" type="slidenum">
              <a:rPr lang="en-US" altLang="it-IT" smtClean="0">
                <a:latin typeface="Arial" panose="020B0604020202020204" pitchFamily="34" charset="0"/>
              </a:rPr>
              <a:pPr>
                <a:spcBef>
                  <a:spcPct val="0"/>
                </a:spcBef>
              </a:pPr>
              <a:t>4</a:t>
            </a:fld>
            <a:endParaRPr lang="en-US"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immagine diapositiva 1">
            <a:extLst>
              <a:ext uri="{FF2B5EF4-FFF2-40B4-BE49-F238E27FC236}">
                <a16:creationId xmlns:a16="http://schemas.microsoft.com/office/drawing/2014/main" id="{8A603B13-6D37-4E43-925E-30C3B95985D7}"/>
              </a:ext>
            </a:extLst>
          </p:cNvPr>
          <p:cNvSpPr>
            <a:spLocks noGrp="1" noRot="1" noChangeAspect="1" noChangeArrowheads="1" noTextEdit="1"/>
          </p:cNvSpPr>
          <p:nvPr>
            <p:ph type="sldImg"/>
          </p:nvPr>
        </p:nvSpPr>
        <p:spPr>
          <a:ln/>
        </p:spPr>
      </p:sp>
      <p:sp>
        <p:nvSpPr>
          <p:cNvPr id="14339" name="Segnaposto note 2">
            <a:extLst>
              <a:ext uri="{FF2B5EF4-FFF2-40B4-BE49-F238E27FC236}">
                <a16:creationId xmlns:a16="http://schemas.microsoft.com/office/drawing/2014/main" id="{7602E239-CF84-4635-80F1-D14F93A5300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latin typeface="Times" panose="02020603050405020304" pitchFamily="18" charset="0"/>
            </a:endParaRPr>
          </a:p>
        </p:txBody>
      </p:sp>
      <p:sp>
        <p:nvSpPr>
          <p:cNvPr id="14340" name="Segnaposto numero diapositiva 3">
            <a:extLst>
              <a:ext uri="{FF2B5EF4-FFF2-40B4-BE49-F238E27FC236}">
                <a16:creationId xmlns:a16="http://schemas.microsoft.com/office/drawing/2014/main" id="{8FC102E3-13D7-4CCA-B12B-29864F027E9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DD76B8FE-E543-4C85-83F6-D89056D66EA8}" type="slidenum">
              <a:rPr lang="en-US" altLang="it-IT" smtClean="0">
                <a:latin typeface="Arial" panose="020B0604020202020204" pitchFamily="34" charset="0"/>
              </a:rPr>
              <a:pPr>
                <a:spcBef>
                  <a:spcPct val="0"/>
                </a:spcBef>
              </a:pPr>
              <a:t>5</a:t>
            </a:fld>
            <a:endParaRPr lang="en-US"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egnaposto immagine diapositiva 1">
            <a:extLst>
              <a:ext uri="{FF2B5EF4-FFF2-40B4-BE49-F238E27FC236}">
                <a16:creationId xmlns:a16="http://schemas.microsoft.com/office/drawing/2014/main" id="{32AF50BA-723D-4D51-9922-7026010E81E7}"/>
              </a:ext>
            </a:extLst>
          </p:cNvPr>
          <p:cNvSpPr>
            <a:spLocks noGrp="1" noRot="1" noChangeAspect="1" noChangeArrowheads="1" noTextEdit="1"/>
          </p:cNvSpPr>
          <p:nvPr>
            <p:ph type="sldImg"/>
          </p:nvPr>
        </p:nvSpPr>
        <p:spPr>
          <a:ln/>
        </p:spPr>
      </p:sp>
      <p:sp>
        <p:nvSpPr>
          <p:cNvPr id="16387" name="Segnaposto note 2">
            <a:extLst>
              <a:ext uri="{FF2B5EF4-FFF2-40B4-BE49-F238E27FC236}">
                <a16:creationId xmlns:a16="http://schemas.microsoft.com/office/drawing/2014/main" id="{3EF8C032-DA53-4126-95B5-C33C4524A3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Times" panose="02020603050405020304" pitchFamily="18" charset="0"/>
              </a:rPr>
              <a:t>Siete qui x imparare: a lez anche qcosa che non si chiede all’esame</a:t>
            </a:r>
          </a:p>
          <a:p>
            <a:r>
              <a:rPr lang="en-US" altLang="it-IT">
                <a:latin typeface="Times" panose="02020603050405020304" pitchFamily="18" charset="0"/>
              </a:rPr>
              <a:t>I passaggi: sono importanti, ma a volte si saltano non c’è tempo x farli tutti e si imparano specificatamente in altri corsi</a:t>
            </a:r>
          </a:p>
          <a:p>
            <a:endParaRPr lang="en-US" altLang="it-IT">
              <a:latin typeface="Times" panose="02020603050405020304" pitchFamily="18" charset="0"/>
            </a:endParaRPr>
          </a:p>
          <a:p>
            <a:r>
              <a:rPr lang="en-US" altLang="it-IT">
                <a:latin typeface="Times" panose="02020603050405020304" pitchFamily="18" charset="0"/>
              </a:rPr>
              <a:t>PROVA ITINERE: VERRANNO CORRETTI SOLO I COMPITI CHE SODDISFANO PARTICOLARI REQUISITI! Es unità di misura; punteggio max sufficiente; domande selettive</a:t>
            </a:r>
          </a:p>
          <a:p>
            <a:endParaRPr lang="en-US" altLang="it-IT">
              <a:latin typeface="Times" panose="02020603050405020304" pitchFamily="18" charset="0"/>
            </a:endParaRPr>
          </a:p>
          <a:p>
            <a:r>
              <a:rPr lang="en-US" altLang="it-IT">
                <a:latin typeface="Times" panose="02020603050405020304" pitchFamily="18" charset="0"/>
              </a:rPr>
              <a:t>X esame: scrivere in modo ordinato e leggibile! Usare le unità di  misura (nessuna pietà!) voto A B C D-; passaggi</a:t>
            </a:r>
          </a:p>
          <a:p>
            <a:r>
              <a:rPr lang="en-US" altLang="it-IT">
                <a:latin typeface="Times" panose="02020603050405020304" pitchFamily="18" charset="0"/>
              </a:rPr>
              <a:t>Prove in itinere</a:t>
            </a:r>
          </a:p>
        </p:txBody>
      </p:sp>
      <p:sp>
        <p:nvSpPr>
          <p:cNvPr id="16388" name="Segnaposto numero diapositiva 3">
            <a:extLst>
              <a:ext uri="{FF2B5EF4-FFF2-40B4-BE49-F238E27FC236}">
                <a16:creationId xmlns:a16="http://schemas.microsoft.com/office/drawing/2014/main" id="{1A31978F-3A63-4540-9517-32551C17EC6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01D4E629-A090-43DD-AA12-C9A64D5EA1DC}" type="slidenum">
              <a:rPr lang="en-US" altLang="it-IT" smtClean="0">
                <a:latin typeface="Arial" panose="020B0604020202020204" pitchFamily="34" charset="0"/>
              </a:rPr>
              <a:pPr>
                <a:spcBef>
                  <a:spcPct val="0"/>
                </a:spcBef>
              </a:pPr>
              <a:t>6</a:t>
            </a:fld>
            <a:endParaRPr lang="en-US"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egnaposto immagine diapositiva 1">
            <a:extLst>
              <a:ext uri="{FF2B5EF4-FFF2-40B4-BE49-F238E27FC236}">
                <a16:creationId xmlns:a16="http://schemas.microsoft.com/office/drawing/2014/main" id="{AB4A9A88-F24D-4C7C-A3CA-94DCC65F3869}"/>
              </a:ext>
            </a:extLst>
          </p:cNvPr>
          <p:cNvSpPr>
            <a:spLocks noGrp="1" noRot="1" noChangeAspect="1" noChangeArrowheads="1" noTextEdit="1"/>
          </p:cNvSpPr>
          <p:nvPr>
            <p:ph type="sldImg"/>
          </p:nvPr>
        </p:nvSpPr>
        <p:spPr>
          <a:ln/>
        </p:spPr>
      </p:sp>
      <p:sp>
        <p:nvSpPr>
          <p:cNvPr id="18435" name="Segnaposto note 2">
            <a:extLst>
              <a:ext uri="{FF2B5EF4-FFF2-40B4-BE49-F238E27FC236}">
                <a16:creationId xmlns:a16="http://schemas.microsoft.com/office/drawing/2014/main" id="{33B64B10-5B74-44F7-9817-C971DFA42AE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latin typeface="Times" panose="02020603050405020304" pitchFamily="18" charset="0"/>
            </a:endParaRPr>
          </a:p>
        </p:txBody>
      </p:sp>
      <p:sp>
        <p:nvSpPr>
          <p:cNvPr id="18436" name="Segnaposto numero diapositiva 3">
            <a:extLst>
              <a:ext uri="{FF2B5EF4-FFF2-40B4-BE49-F238E27FC236}">
                <a16:creationId xmlns:a16="http://schemas.microsoft.com/office/drawing/2014/main" id="{F317C373-58E5-4D95-B4CB-47375B763D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panose="02020603050405020304" pitchFamily="18" charset="0"/>
              </a:defRPr>
            </a:lvl1pPr>
            <a:lvl2pPr marL="742950" indent="-285750" defTabSz="922338">
              <a:spcBef>
                <a:spcPct val="30000"/>
              </a:spcBef>
              <a:defRPr sz="1200">
                <a:solidFill>
                  <a:schemeClr val="tx1"/>
                </a:solidFill>
                <a:latin typeface="Times" panose="02020603050405020304" pitchFamily="18" charset="0"/>
              </a:defRPr>
            </a:lvl2pPr>
            <a:lvl3pPr marL="1143000" indent="-228600" defTabSz="922338">
              <a:spcBef>
                <a:spcPct val="30000"/>
              </a:spcBef>
              <a:defRPr sz="1200">
                <a:solidFill>
                  <a:schemeClr val="tx1"/>
                </a:solidFill>
                <a:latin typeface="Times" panose="02020603050405020304" pitchFamily="18" charset="0"/>
              </a:defRPr>
            </a:lvl3pPr>
            <a:lvl4pPr marL="1600200" indent="-228600" defTabSz="922338">
              <a:spcBef>
                <a:spcPct val="30000"/>
              </a:spcBef>
              <a:defRPr sz="1200">
                <a:solidFill>
                  <a:schemeClr val="tx1"/>
                </a:solidFill>
                <a:latin typeface="Times" panose="02020603050405020304" pitchFamily="18" charset="0"/>
              </a:defRPr>
            </a:lvl4pPr>
            <a:lvl5pPr marL="2057400" indent="-228600" defTabSz="922338">
              <a:spcBef>
                <a:spcPct val="30000"/>
              </a:spcBef>
              <a:defRPr sz="1200">
                <a:solidFill>
                  <a:schemeClr val="tx1"/>
                </a:solidFill>
                <a:latin typeface="Times"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FB3920BE-0993-4F09-B356-E361C1AEF6FD}" type="slidenum">
              <a:rPr lang="en-US" altLang="it-IT" smtClean="0">
                <a:latin typeface="Arial" panose="020B0604020202020204" pitchFamily="34" charset="0"/>
              </a:rPr>
              <a:pPr>
                <a:spcBef>
                  <a:spcPct val="0"/>
                </a:spcBef>
              </a:pPr>
              <a:t>7</a:t>
            </a:fld>
            <a:endParaRPr lang="en-US"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3EFB783-D2D9-4802-B68E-26497D7D7B70}"/>
              </a:ext>
            </a:extLst>
          </p:cNvPr>
          <p:cNvSpPr>
            <a:spLocks noGrp="1" noRot="1" noChangeAspect="1" noChangeArrowheads="1" noTextEdit="1"/>
          </p:cNvSpPr>
          <p:nvPr>
            <p:ph type="sldImg"/>
          </p:nvPr>
        </p:nvSpPr>
        <p:spPr>
          <a:xfrm>
            <a:off x="693738" y="804863"/>
            <a:ext cx="5357812" cy="4019550"/>
          </a:xfrm>
          <a:ln/>
        </p:spPr>
      </p:sp>
      <p:sp>
        <p:nvSpPr>
          <p:cNvPr id="20483" name="Rectangle 3">
            <a:extLst>
              <a:ext uri="{FF2B5EF4-FFF2-40B4-BE49-F238E27FC236}">
                <a16:creationId xmlns:a16="http://schemas.microsoft.com/office/drawing/2014/main" id="{FFDC5D27-6380-4EC4-A814-3543CA558E13}"/>
              </a:ext>
            </a:extLst>
          </p:cNvPr>
          <p:cNvSpPr>
            <a:spLocks noGrp="1" noChangeArrowheads="1"/>
          </p:cNvSpPr>
          <p:nvPr>
            <p:ph type="body" idx="1"/>
          </p:nvPr>
        </p:nvSpPr>
        <p:spPr>
          <a:xfrm>
            <a:off x="898525" y="5091113"/>
            <a:ext cx="4938713" cy="4821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B7730BAE-680C-4823-A6A4-33A6B0F4C41B}"/>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1F403236-8788-4F13-AEA6-8CDC8310327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pic>
        <p:nvPicPr>
          <p:cNvPr id="2" name="Picture 66" descr="bg">
            <a:extLst>
              <a:ext uri="{FF2B5EF4-FFF2-40B4-BE49-F238E27FC236}">
                <a16:creationId xmlns:a16="http://schemas.microsoft.com/office/drawing/2014/main" id="{FE5EDBE5-D8E1-48E4-9287-E522C389EB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a:extLst>
              <a:ext uri="{FF2B5EF4-FFF2-40B4-BE49-F238E27FC236}">
                <a16:creationId xmlns:a16="http://schemas.microsoft.com/office/drawing/2014/main" id="{4EE5129C-D0A7-453F-B059-CBD91F4B8CB3}"/>
              </a:ext>
            </a:extLst>
          </p:cNvPr>
          <p:cNvSpPr>
            <a:spLocks noChangeArrowheads="1"/>
          </p:cNvSpPr>
          <p:nvPr/>
        </p:nvSpPr>
        <p:spPr bwMode="auto">
          <a:xfrm>
            <a:off x="0" y="0"/>
            <a:ext cx="9169400" cy="6873875"/>
          </a:xfrm>
          <a:prstGeom prst="rect">
            <a:avLst/>
          </a:prstGeom>
          <a:noFill/>
          <a:ln>
            <a:noFill/>
          </a:ln>
        </p:spPr>
        <p:txBody>
          <a:bodyPr wrap="none" anchor="ctr"/>
          <a:lstStyle>
            <a:lvl1pPr>
              <a:defRPr>
                <a:solidFill>
                  <a:srgbClr val="2C5986"/>
                </a:solidFill>
                <a:latin typeface="Arial" panose="020B0604020202020204" pitchFamily="34" charset="0"/>
              </a:defRPr>
            </a:lvl1pPr>
            <a:lvl2pPr marL="742950" indent="-285750">
              <a:defRPr>
                <a:solidFill>
                  <a:srgbClr val="2C5986"/>
                </a:solidFill>
                <a:latin typeface="Arial" panose="020B0604020202020204" pitchFamily="34" charset="0"/>
              </a:defRPr>
            </a:lvl2pPr>
            <a:lvl3pPr marL="1143000" indent="-228600">
              <a:defRPr>
                <a:solidFill>
                  <a:srgbClr val="2C5986"/>
                </a:solidFill>
                <a:latin typeface="Arial" panose="020B0604020202020204" pitchFamily="34" charset="0"/>
              </a:defRPr>
            </a:lvl3pPr>
            <a:lvl4pPr marL="1600200" indent="-228600">
              <a:defRPr>
                <a:solidFill>
                  <a:srgbClr val="2C5986"/>
                </a:solidFill>
                <a:latin typeface="Arial" panose="020B0604020202020204" pitchFamily="34" charset="0"/>
              </a:defRPr>
            </a:lvl4pPr>
            <a:lvl5pPr marL="2057400" indent="-228600">
              <a:defRPr>
                <a:solidFill>
                  <a:srgbClr val="2C5986"/>
                </a:solidFill>
                <a:latin typeface="Arial" panose="020B0604020202020204" pitchFamily="34" charset="0"/>
              </a:defRPr>
            </a:lvl5pPr>
            <a:lvl6pPr marL="2514600" indent="-228600" eaLnBrk="0" fontAlgn="base" hangingPunct="0">
              <a:spcBef>
                <a:spcPct val="0"/>
              </a:spcBef>
              <a:spcAft>
                <a:spcPct val="0"/>
              </a:spcAft>
              <a:defRPr>
                <a:solidFill>
                  <a:srgbClr val="2C5986"/>
                </a:solidFill>
                <a:latin typeface="Arial" panose="020B0604020202020204" pitchFamily="34" charset="0"/>
              </a:defRPr>
            </a:lvl6pPr>
            <a:lvl7pPr marL="2971800" indent="-228600" eaLnBrk="0" fontAlgn="base" hangingPunct="0">
              <a:spcBef>
                <a:spcPct val="0"/>
              </a:spcBef>
              <a:spcAft>
                <a:spcPct val="0"/>
              </a:spcAft>
              <a:defRPr>
                <a:solidFill>
                  <a:srgbClr val="2C5986"/>
                </a:solidFill>
                <a:latin typeface="Arial" panose="020B0604020202020204" pitchFamily="34" charset="0"/>
              </a:defRPr>
            </a:lvl7pPr>
            <a:lvl8pPr marL="3429000" indent="-228600" eaLnBrk="0" fontAlgn="base" hangingPunct="0">
              <a:spcBef>
                <a:spcPct val="0"/>
              </a:spcBef>
              <a:spcAft>
                <a:spcPct val="0"/>
              </a:spcAft>
              <a:defRPr>
                <a:solidFill>
                  <a:srgbClr val="2C5986"/>
                </a:solidFill>
                <a:latin typeface="Arial" panose="020B0604020202020204" pitchFamily="34" charset="0"/>
              </a:defRPr>
            </a:lvl8pPr>
            <a:lvl9pPr marL="3886200" indent="-228600" eaLnBrk="0" fontAlgn="base" hangingPunct="0">
              <a:spcBef>
                <a:spcPct val="0"/>
              </a:spcBef>
              <a:spcAft>
                <a:spcPct val="0"/>
              </a:spcAft>
              <a:defRPr>
                <a:solidFill>
                  <a:srgbClr val="2C5986"/>
                </a:solidFill>
                <a:latin typeface="Arial" panose="020B0604020202020204" pitchFamily="34" charset="0"/>
              </a:defRPr>
            </a:lvl9pPr>
          </a:lstStyle>
          <a:p>
            <a:pPr>
              <a:spcBef>
                <a:spcPct val="20000"/>
              </a:spcBef>
              <a:defRPr/>
            </a:pPr>
            <a:endParaRPr lang="it-IT" altLang="it-IT"/>
          </a:p>
        </p:txBody>
      </p:sp>
      <p:pic>
        <p:nvPicPr>
          <p:cNvPr id="4" name="Picture 74" descr="powerpoint1_sec">
            <a:extLst>
              <a:ext uri="{FF2B5EF4-FFF2-40B4-BE49-F238E27FC236}">
                <a16:creationId xmlns:a16="http://schemas.microsoft.com/office/drawing/2014/main" id="{2811A4C5-E9FD-47FC-984A-B60D482B11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1">
            <a:extLst>
              <a:ext uri="{FF2B5EF4-FFF2-40B4-BE49-F238E27FC236}">
                <a16:creationId xmlns:a16="http://schemas.microsoft.com/office/drawing/2014/main" id="{47E50C3C-E485-445E-AD03-6A35A6879157}"/>
              </a:ext>
            </a:extLst>
          </p:cNvPr>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lvl1pPr eaLnBrk="0" hangingPunct="0">
              <a:spcBef>
                <a:spcPct val="20000"/>
              </a:spcBef>
              <a:defRPr>
                <a:solidFill>
                  <a:srgbClr val="2C5986"/>
                </a:solidFill>
                <a:latin typeface="Arial" panose="020B0604020202020204" pitchFamily="34" charset="0"/>
              </a:defRPr>
            </a:lvl1pPr>
            <a:lvl2pPr marL="742950" indent="-285750" eaLnBrk="0" hangingPunct="0">
              <a:spcBef>
                <a:spcPct val="20000"/>
              </a:spcBef>
              <a:defRPr>
                <a:solidFill>
                  <a:srgbClr val="2C5986"/>
                </a:solidFill>
                <a:latin typeface="Arial" panose="020B0604020202020204" pitchFamily="34" charset="0"/>
              </a:defRPr>
            </a:lvl2pPr>
            <a:lvl3pPr marL="1143000" indent="-228600" eaLnBrk="0" hangingPunct="0">
              <a:spcBef>
                <a:spcPct val="20000"/>
              </a:spcBef>
              <a:defRPr>
                <a:solidFill>
                  <a:srgbClr val="2C5986"/>
                </a:solidFill>
                <a:latin typeface="Arial" panose="020B0604020202020204" pitchFamily="34" charset="0"/>
              </a:defRPr>
            </a:lvl3pPr>
            <a:lvl4pPr marL="1600200" indent="-228600" eaLnBrk="0" hangingPunct="0">
              <a:spcBef>
                <a:spcPct val="20000"/>
              </a:spcBef>
              <a:defRPr>
                <a:solidFill>
                  <a:srgbClr val="2C5986"/>
                </a:solidFill>
                <a:latin typeface="Arial" panose="020B0604020202020204" pitchFamily="34" charset="0"/>
              </a:defRPr>
            </a:lvl4pPr>
            <a:lvl5pPr marL="2057400" indent="-228600" eaLnBrk="0" hangingPunct="0">
              <a:spcBef>
                <a:spcPct val="20000"/>
              </a:spcBef>
              <a:defRPr>
                <a:solidFill>
                  <a:srgbClr val="2C5986"/>
                </a:solidFill>
                <a:latin typeface="Arial" panose="020B0604020202020204" pitchFamily="34" charset="0"/>
              </a:defRPr>
            </a:lvl5pPr>
            <a:lvl6pPr marL="2514600" indent="-228600" eaLnBrk="0" fontAlgn="base" hangingPunct="0">
              <a:spcBef>
                <a:spcPct val="20000"/>
              </a:spcBef>
              <a:spcAft>
                <a:spcPct val="0"/>
              </a:spcAft>
              <a:defRPr>
                <a:solidFill>
                  <a:srgbClr val="2C5986"/>
                </a:solidFill>
                <a:latin typeface="Arial" panose="020B0604020202020204" pitchFamily="34" charset="0"/>
              </a:defRPr>
            </a:lvl6pPr>
            <a:lvl7pPr marL="2971800" indent="-228600" eaLnBrk="0" fontAlgn="base" hangingPunct="0">
              <a:spcBef>
                <a:spcPct val="20000"/>
              </a:spcBef>
              <a:spcAft>
                <a:spcPct val="0"/>
              </a:spcAft>
              <a:defRPr>
                <a:solidFill>
                  <a:srgbClr val="2C5986"/>
                </a:solidFill>
                <a:latin typeface="Arial" panose="020B0604020202020204" pitchFamily="34" charset="0"/>
              </a:defRPr>
            </a:lvl7pPr>
            <a:lvl8pPr marL="3429000" indent="-228600" eaLnBrk="0" fontAlgn="base" hangingPunct="0">
              <a:spcBef>
                <a:spcPct val="20000"/>
              </a:spcBef>
              <a:spcAft>
                <a:spcPct val="0"/>
              </a:spcAft>
              <a:defRPr>
                <a:solidFill>
                  <a:srgbClr val="2C5986"/>
                </a:solidFill>
                <a:latin typeface="Arial" panose="020B0604020202020204" pitchFamily="34" charset="0"/>
              </a:defRPr>
            </a:lvl8pPr>
            <a:lvl9pPr marL="3886200" indent="-228600" eaLnBrk="0" fontAlgn="base" hangingPunct="0">
              <a:spcBef>
                <a:spcPct val="20000"/>
              </a:spcBef>
              <a:spcAft>
                <a:spcPct val="0"/>
              </a:spcAft>
              <a:defRPr>
                <a:solidFill>
                  <a:srgbClr val="2C5986"/>
                </a:solidFill>
                <a:latin typeface="Arial" panose="020B0604020202020204" pitchFamily="34" charset="0"/>
              </a:defRPr>
            </a:lvl9pPr>
          </a:lstStyle>
          <a:p>
            <a:pPr algn="r">
              <a:spcBef>
                <a:spcPct val="50000"/>
              </a:spcBef>
              <a:defRPr/>
            </a:pPr>
            <a:r>
              <a:rPr lang="it-IT" altLang="it-IT" sz="1200" b="1" dirty="0">
                <a:solidFill>
                  <a:srgbClr val="003F6E"/>
                </a:solidFill>
              </a:rPr>
              <a:t>Sistemi Energetici per Ingegneria Fisica</a:t>
            </a:r>
          </a:p>
        </p:txBody>
      </p:sp>
      <p:sp>
        <p:nvSpPr>
          <p:cNvPr id="6" name="Slide Number Placeholder 3">
            <a:extLst>
              <a:ext uri="{FF2B5EF4-FFF2-40B4-BE49-F238E27FC236}">
                <a16:creationId xmlns:a16="http://schemas.microsoft.com/office/drawing/2014/main" id="{AEB6E25F-644A-4826-8949-B74E54D295A9}"/>
              </a:ext>
            </a:extLst>
          </p:cNvPr>
          <p:cNvSpPr>
            <a:spLocks noGrp="1"/>
          </p:cNvSpPr>
          <p:nvPr>
            <p:ph type="sldNum" sz="quarter" idx="10"/>
          </p:nvPr>
        </p:nvSpPr>
        <p:spPr/>
        <p:txBody>
          <a:bodyPr/>
          <a:lstStyle>
            <a:lvl1pPr>
              <a:defRPr/>
            </a:lvl1pPr>
          </a:lstStyle>
          <a:p>
            <a:pPr>
              <a:defRPr/>
            </a:pPr>
            <a:fld id="{2E94D5F5-2385-44B1-BF76-302C8D489B74}" type="slidenum">
              <a:rPr lang="it-IT" altLang="it-IT"/>
              <a:pPr>
                <a:defRPr/>
              </a:pPr>
              <a:t>‹N›</a:t>
            </a:fld>
            <a:endParaRPr lang="it-IT" altLang="it-IT"/>
          </a:p>
        </p:txBody>
      </p:sp>
    </p:spTree>
    <p:extLst>
      <p:ext uri="{BB962C8B-B14F-4D97-AF65-F5344CB8AC3E}">
        <p14:creationId xmlns:p14="http://schemas.microsoft.com/office/powerpoint/2010/main" val="132474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a:extLst>
              <a:ext uri="{FF2B5EF4-FFF2-40B4-BE49-F238E27FC236}">
                <a16:creationId xmlns:a16="http://schemas.microsoft.com/office/drawing/2014/main" id="{13B5C533-BB20-4382-8D35-1408DFA9B318}"/>
              </a:ext>
            </a:extLst>
          </p:cNvPr>
          <p:cNvSpPr>
            <a:spLocks noGrp="1" noChangeArrowheads="1"/>
          </p:cNvSpPr>
          <p:nvPr>
            <p:ph type="sldNum" sz="quarter" idx="10"/>
          </p:nvPr>
        </p:nvSpPr>
        <p:spPr>
          <a:ln/>
        </p:spPr>
        <p:txBody>
          <a:bodyPr/>
          <a:lstStyle>
            <a:lvl1pPr>
              <a:defRPr/>
            </a:lvl1pPr>
          </a:lstStyle>
          <a:p>
            <a:pPr>
              <a:defRPr/>
            </a:pPr>
            <a:fld id="{5AF7639C-BDB7-4A26-BED3-27689216A13D}" type="slidenum">
              <a:rPr lang="it-IT" altLang="it-IT"/>
              <a:pPr>
                <a:defRPr/>
              </a:pPr>
              <a:t>‹N›</a:t>
            </a:fld>
            <a:endParaRPr lang="it-IT" altLang="it-IT"/>
          </a:p>
        </p:txBody>
      </p:sp>
    </p:spTree>
    <p:extLst>
      <p:ext uri="{BB962C8B-B14F-4D97-AF65-F5344CB8AC3E}">
        <p14:creationId xmlns:p14="http://schemas.microsoft.com/office/powerpoint/2010/main" val="286057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91338" y="34925"/>
            <a:ext cx="2057400" cy="598487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19138" y="34925"/>
            <a:ext cx="6019800" cy="598487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a:extLst>
              <a:ext uri="{FF2B5EF4-FFF2-40B4-BE49-F238E27FC236}">
                <a16:creationId xmlns:a16="http://schemas.microsoft.com/office/drawing/2014/main" id="{63AC98EB-C441-4F4C-B07C-54CB4F9768C4}"/>
              </a:ext>
            </a:extLst>
          </p:cNvPr>
          <p:cNvSpPr>
            <a:spLocks noGrp="1" noChangeArrowheads="1"/>
          </p:cNvSpPr>
          <p:nvPr>
            <p:ph type="sldNum" sz="quarter" idx="10"/>
          </p:nvPr>
        </p:nvSpPr>
        <p:spPr>
          <a:ln/>
        </p:spPr>
        <p:txBody>
          <a:bodyPr/>
          <a:lstStyle>
            <a:lvl1pPr>
              <a:defRPr/>
            </a:lvl1pPr>
          </a:lstStyle>
          <a:p>
            <a:pPr>
              <a:defRPr/>
            </a:pPr>
            <a:fld id="{255AE7E4-B311-4965-916C-A6580B9A42FC}" type="slidenum">
              <a:rPr lang="it-IT" altLang="it-IT"/>
              <a:pPr>
                <a:defRPr/>
              </a:pPr>
              <a:t>‹N›</a:t>
            </a:fld>
            <a:endParaRPr lang="it-IT" altLang="it-IT"/>
          </a:p>
        </p:txBody>
      </p:sp>
    </p:spTree>
    <p:extLst>
      <p:ext uri="{BB962C8B-B14F-4D97-AF65-F5344CB8AC3E}">
        <p14:creationId xmlns:p14="http://schemas.microsoft.com/office/powerpoint/2010/main" val="40245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a:extLst>
              <a:ext uri="{FF2B5EF4-FFF2-40B4-BE49-F238E27FC236}">
                <a16:creationId xmlns:a16="http://schemas.microsoft.com/office/drawing/2014/main" id="{4352F861-4566-4E12-AC19-3B6F28D096CD}"/>
              </a:ext>
            </a:extLst>
          </p:cNvPr>
          <p:cNvSpPr>
            <a:spLocks noGrp="1" noChangeArrowheads="1"/>
          </p:cNvSpPr>
          <p:nvPr>
            <p:ph type="sldNum" sz="quarter" idx="10"/>
          </p:nvPr>
        </p:nvSpPr>
        <p:spPr>
          <a:ln/>
        </p:spPr>
        <p:txBody>
          <a:bodyPr/>
          <a:lstStyle>
            <a:lvl1pPr>
              <a:defRPr/>
            </a:lvl1pPr>
          </a:lstStyle>
          <a:p>
            <a:pPr>
              <a:defRPr/>
            </a:pPr>
            <a:fld id="{FE362296-B031-493F-962E-3A404BD9C79D}" type="slidenum">
              <a:rPr lang="it-IT" altLang="it-IT"/>
              <a:pPr>
                <a:defRPr/>
              </a:pPr>
              <a:t>‹N›</a:t>
            </a:fld>
            <a:endParaRPr lang="it-IT" altLang="it-IT"/>
          </a:p>
        </p:txBody>
      </p:sp>
    </p:spTree>
    <p:extLst>
      <p:ext uri="{BB962C8B-B14F-4D97-AF65-F5344CB8AC3E}">
        <p14:creationId xmlns:p14="http://schemas.microsoft.com/office/powerpoint/2010/main" val="193963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8">
            <a:extLst>
              <a:ext uri="{FF2B5EF4-FFF2-40B4-BE49-F238E27FC236}">
                <a16:creationId xmlns:a16="http://schemas.microsoft.com/office/drawing/2014/main" id="{2A992C73-6AC2-4442-932C-2E3D291A6280}"/>
              </a:ext>
            </a:extLst>
          </p:cNvPr>
          <p:cNvSpPr>
            <a:spLocks noGrp="1" noChangeArrowheads="1"/>
          </p:cNvSpPr>
          <p:nvPr>
            <p:ph type="sldNum" sz="quarter" idx="10"/>
          </p:nvPr>
        </p:nvSpPr>
        <p:spPr>
          <a:ln/>
        </p:spPr>
        <p:txBody>
          <a:bodyPr/>
          <a:lstStyle>
            <a:lvl1pPr>
              <a:defRPr/>
            </a:lvl1pPr>
          </a:lstStyle>
          <a:p>
            <a:pPr>
              <a:defRPr/>
            </a:pPr>
            <a:fld id="{D9557B4C-FBF4-49AF-9661-A032DB2EA511}" type="slidenum">
              <a:rPr lang="it-IT" altLang="it-IT"/>
              <a:pPr>
                <a:defRPr/>
              </a:pPr>
              <a:t>‹N›</a:t>
            </a:fld>
            <a:endParaRPr lang="it-IT" altLang="it-IT"/>
          </a:p>
        </p:txBody>
      </p:sp>
    </p:spTree>
    <p:extLst>
      <p:ext uri="{BB962C8B-B14F-4D97-AF65-F5344CB8AC3E}">
        <p14:creationId xmlns:p14="http://schemas.microsoft.com/office/powerpoint/2010/main" val="102317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8">
            <a:extLst>
              <a:ext uri="{FF2B5EF4-FFF2-40B4-BE49-F238E27FC236}">
                <a16:creationId xmlns:a16="http://schemas.microsoft.com/office/drawing/2014/main" id="{2BAFF4A4-920C-470E-BF58-3FCF5AFDFA50}"/>
              </a:ext>
            </a:extLst>
          </p:cNvPr>
          <p:cNvSpPr>
            <a:spLocks noGrp="1" noChangeArrowheads="1"/>
          </p:cNvSpPr>
          <p:nvPr>
            <p:ph type="sldNum" sz="quarter" idx="10"/>
          </p:nvPr>
        </p:nvSpPr>
        <p:spPr>
          <a:ln/>
        </p:spPr>
        <p:txBody>
          <a:bodyPr/>
          <a:lstStyle>
            <a:lvl1pPr>
              <a:defRPr/>
            </a:lvl1pPr>
          </a:lstStyle>
          <a:p>
            <a:pPr>
              <a:defRPr/>
            </a:pPr>
            <a:fld id="{7159CA69-7B50-4506-8E18-3DE7D27790B1}" type="slidenum">
              <a:rPr lang="it-IT" altLang="it-IT"/>
              <a:pPr>
                <a:defRPr/>
              </a:pPr>
              <a:t>‹N›</a:t>
            </a:fld>
            <a:endParaRPr lang="it-IT" altLang="it-IT"/>
          </a:p>
        </p:txBody>
      </p:sp>
    </p:spTree>
    <p:extLst>
      <p:ext uri="{BB962C8B-B14F-4D97-AF65-F5344CB8AC3E}">
        <p14:creationId xmlns:p14="http://schemas.microsoft.com/office/powerpoint/2010/main" val="4150305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8">
            <a:extLst>
              <a:ext uri="{FF2B5EF4-FFF2-40B4-BE49-F238E27FC236}">
                <a16:creationId xmlns:a16="http://schemas.microsoft.com/office/drawing/2014/main" id="{0F9BF51C-96FF-460A-8FAC-597D0614BFE8}"/>
              </a:ext>
            </a:extLst>
          </p:cNvPr>
          <p:cNvSpPr>
            <a:spLocks noGrp="1" noChangeArrowheads="1"/>
          </p:cNvSpPr>
          <p:nvPr>
            <p:ph type="sldNum" sz="quarter" idx="10"/>
          </p:nvPr>
        </p:nvSpPr>
        <p:spPr>
          <a:ln/>
        </p:spPr>
        <p:txBody>
          <a:bodyPr/>
          <a:lstStyle>
            <a:lvl1pPr>
              <a:defRPr/>
            </a:lvl1pPr>
          </a:lstStyle>
          <a:p>
            <a:pPr>
              <a:defRPr/>
            </a:pPr>
            <a:fld id="{92F7A6FC-9147-409A-832B-6732296B2DD4}" type="slidenum">
              <a:rPr lang="it-IT" altLang="it-IT"/>
              <a:pPr>
                <a:defRPr/>
              </a:pPr>
              <a:t>‹N›</a:t>
            </a:fld>
            <a:endParaRPr lang="it-IT" altLang="it-IT"/>
          </a:p>
        </p:txBody>
      </p:sp>
    </p:spTree>
    <p:extLst>
      <p:ext uri="{BB962C8B-B14F-4D97-AF65-F5344CB8AC3E}">
        <p14:creationId xmlns:p14="http://schemas.microsoft.com/office/powerpoint/2010/main" val="424291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68">
            <a:extLst>
              <a:ext uri="{FF2B5EF4-FFF2-40B4-BE49-F238E27FC236}">
                <a16:creationId xmlns:a16="http://schemas.microsoft.com/office/drawing/2014/main" id="{2C9898E1-8C90-494F-B480-FC7CA950534D}"/>
              </a:ext>
            </a:extLst>
          </p:cNvPr>
          <p:cNvSpPr>
            <a:spLocks noGrp="1" noChangeArrowheads="1"/>
          </p:cNvSpPr>
          <p:nvPr>
            <p:ph type="sldNum" sz="quarter" idx="10"/>
          </p:nvPr>
        </p:nvSpPr>
        <p:spPr>
          <a:ln/>
        </p:spPr>
        <p:txBody>
          <a:bodyPr/>
          <a:lstStyle>
            <a:lvl1pPr>
              <a:defRPr/>
            </a:lvl1pPr>
          </a:lstStyle>
          <a:p>
            <a:pPr>
              <a:defRPr/>
            </a:pPr>
            <a:fld id="{0A747965-1A5E-427B-B9F9-6EAC125EC4C9}" type="slidenum">
              <a:rPr lang="it-IT" altLang="it-IT"/>
              <a:pPr>
                <a:defRPr/>
              </a:pPr>
              <a:t>‹N›</a:t>
            </a:fld>
            <a:endParaRPr lang="it-IT" altLang="it-IT"/>
          </a:p>
        </p:txBody>
      </p:sp>
    </p:spTree>
    <p:extLst>
      <p:ext uri="{BB962C8B-B14F-4D97-AF65-F5344CB8AC3E}">
        <p14:creationId xmlns:p14="http://schemas.microsoft.com/office/powerpoint/2010/main" val="4145021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76E3038B-7F1B-45E4-9F37-E223144302F0}"/>
              </a:ext>
            </a:extLst>
          </p:cNvPr>
          <p:cNvSpPr>
            <a:spLocks noGrp="1" noChangeArrowheads="1"/>
          </p:cNvSpPr>
          <p:nvPr>
            <p:ph type="sldNum" sz="quarter" idx="10"/>
          </p:nvPr>
        </p:nvSpPr>
        <p:spPr>
          <a:ln/>
        </p:spPr>
        <p:txBody>
          <a:bodyPr/>
          <a:lstStyle>
            <a:lvl1pPr>
              <a:defRPr/>
            </a:lvl1pPr>
          </a:lstStyle>
          <a:p>
            <a:pPr>
              <a:defRPr/>
            </a:pPr>
            <a:fld id="{6EDB3B53-AE77-4B5F-BE04-7AE8523CB6A0}" type="slidenum">
              <a:rPr lang="it-IT" altLang="it-IT"/>
              <a:pPr>
                <a:defRPr/>
              </a:pPr>
              <a:t>‹N›</a:t>
            </a:fld>
            <a:endParaRPr lang="it-IT" altLang="it-IT"/>
          </a:p>
        </p:txBody>
      </p:sp>
    </p:spTree>
    <p:extLst>
      <p:ext uri="{BB962C8B-B14F-4D97-AF65-F5344CB8AC3E}">
        <p14:creationId xmlns:p14="http://schemas.microsoft.com/office/powerpoint/2010/main" val="392805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a:extLst>
              <a:ext uri="{FF2B5EF4-FFF2-40B4-BE49-F238E27FC236}">
                <a16:creationId xmlns:a16="http://schemas.microsoft.com/office/drawing/2014/main" id="{9A40419E-FFA5-4A61-8367-8A36C807CDEA}"/>
              </a:ext>
            </a:extLst>
          </p:cNvPr>
          <p:cNvSpPr>
            <a:spLocks noGrp="1" noChangeArrowheads="1"/>
          </p:cNvSpPr>
          <p:nvPr>
            <p:ph type="sldNum" sz="quarter" idx="10"/>
          </p:nvPr>
        </p:nvSpPr>
        <p:spPr>
          <a:ln/>
        </p:spPr>
        <p:txBody>
          <a:bodyPr/>
          <a:lstStyle>
            <a:lvl1pPr>
              <a:defRPr/>
            </a:lvl1pPr>
          </a:lstStyle>
          <a:p>
            <a:pPr>
              <a:defRPr/>
            </a:pPr>
            <a:fld id="{8891074B-41DC-46B2-8D19-66CDC4FAEF9A}" type="slidenum">
              <a:rPr lang="it-IT" altLang="it-IT"/>
              <a:pPr>
                <a:defRPr/>
              </a:pPr>
              <a:t>‹N›</a:t>
            </a:fld>
            <a:endParaRPr lang="it-IT" altLang="it-IT"/>
          </a:p>
        </p:txBody>
      </p:sp>
    </p:spTree>
    <p:extLst>
      <p:ext uri="{BB962C8B-B14F-4D97-AF65-F5344CB8AC3E}">
        <p14:creationId xmlns:p14="http://schemas.microsoft.com/office/powerpoint/2010/main" val="373214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a:extLst>
              <a:ext uri="{FF2B5EF4-FFF2-40B4-BE49-F238E27FC236}">
                <a16:creationId xmlns:a16="http://schemas.microsoft.com/office/drawing/2014/main" id="{614256D4-EABA-4755-893D-C2ADED887A53}"/>
              </a:ext>
            </a:extLst>
          </p:cNvPr>
          <p:cNvSpPr>
            <a:spLocks noGrp="1" noChangeArrowheads="1"/>
          </p:cNvSpPr>
          <p:nvPr>
            <p:ph type="sldNum" sz="quarter" idx="10"/>
          </p:nvPr>
        </p:nvSpPr>
        <p:spPr>
          <a:ln/>
        </p:spPr>
        <p:txBody>
          <a:bodyPr/>
          <a:lstStyle>
            <a:lvl1pPr>
              <a:defRPr/>
            </a:lvl1pPr>
          </a:lstStyle>
          <a:p>
            <a:pPr>
              <a:defRPr/>
            </a:pPr>
            <a:fld id="{F3B0FD67-E481-41BB-AADA-D1E91C91C48F}" type="slidenum">
              <a:rPr lang="it-IT" altLang="it-IT"/>
              <a:pPr>
                <a:defRPr/>
              </a:pPr>
              <a:t>‹N›</a:t>
            </a:fld>
            <a:endParaRPr lang="it-IT" altLang="it-IT"/>
          </a:p>
        </p:txBody>
      </p:sp>
    </p:spTree>
    <p:extLst>
      <p:ext uri="{BB962C8B-B14F-4D97-AF65-F5344CB8AC3E}">
        <p14:creationId xmlns:p14="http://schemas.microsoft.com/office/powerpoint/2010/main" val="251785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8" descr="up">
            <a:extLst>
              <a:ext uri="{FF2B5EF4-FFF2-40B4-BE49-F238E27FC236}">
                <a16:creationId xmlns:a16="http://schemas.microsoft.com/office/drawing/2014/main" id="{BF2776F5-367C-4D5D-8CA9-EF09722408F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9">
            <a:extLst>
              <a:ext uri="{FF2B5EF4-FFF2-40B4-BE49-F238E27FC236}">
                <a16:creationId xmlns:a16="http://schemas.microsoft.com/office/drawing/2014/main" id="{64B2D35E-678C-48E3-901E-0E5BBAA08DBB}"/>
              </a:ext>
            </a:extLst>
          </p:cNvPr>
          <p:cNvSpPr>
            <a:spLocks noGrp="1" noChangeAspect="1" noChangeArrowheads="1"/>
          </p:cNvSpPr>
          <p:nvPr>
            <p:ph type="title"/>
          </p:nvPr>
        </p:nvSpPr>
        <p:spPr bwMode="auto">
          <a:xfrm>
            <a:off x="719138" y="34925"/>
            <a:ext cx="594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Titolo diapositiva</a:t>
            </a:r>
          </a:p>
        </p:txBody>
      </p:sp>
      <p:sp>
        <p:nvSpPr>
          <p:cNvPr id="1028" name="Rectangle 66">
            <a:extLst>
              <a:ext uri="{FF2B5EF4-FFF2-40B4-BE49-F238E27FC236}">
                <a16:creationId xmlns:a16="http://schemas.microsoft.com/office/drawing/2014/main" id="{2B00B1A6-550D-49C2-99B0-6A8FB72EF6FD}"/>
              </a:ext>
            </a:extLst>
          </p:cNvPr>
          <p:cNvSpPr>
            <a:spLocks noGrp="1" noChangeArrowheads="1"/>
          </p:cNvSpPr>
          <p:nvPr>
            <p:ph type="body" idx="1"/>
          </p:nvPr>
        </p:nvSpPr>
        <p:spPr bwMode="auto">
          <a:xfrm>
            <a:off x="719138"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Fare clic per modificare il testo</a:t>
            </a:r>
          </a:p>
          <a:p>
            <a:pPr lvl="1"/>
            <a:r>
              <a:rPr lang="it-IT" altLang="it-IT"/>
              <a:t>Testo</a:t>
            </a:r>
          </a:p>
          <a:p>
            <a:pPr lvl="2"/>
            <a:r>
              <a:rPr lang="it-IT" altLang="it-IT"/>
              <a:t>Testo</a:t>
            </a:r>
          </a:p>
          <a:p>
            <a:pPr lvl="3"/>
            <a:r>
              <a:rPr lang="it-IT" altLang="it-IT"/>
              <a:t>testo</a:t>
            </a:r>
          </a:p>
        </p:txBody>
      </p:sp>
      <p:sp>
        <p:nvSpPr>
          <p:cNvPr id="1092" name="Rectangle 68">
            <a:extLst>
              <a:ext uri="{FF2B5EF4-FFF2-40B4-BE49-F238E27FC236}">
                <a16:creationId xmlns:a16="http://schemas.microsoft.com/office/drawing/2014/main" id="{65293746-1488-44AA-8963-9E4C86AE4D35}"/>
              </a:ext>
            </a:extLst>
          </p:cNvPr>
          <p:cNvSpPr>
            <a:spLocks noGrp="1" noChangeArrowheads="1"/>
          </p:cNvSpPr>
          <p:nvPr>
            <p:ph type="sldNum" sz="quarter" idx="4"/>
          </p:nvPr>
        </p:nvSpPr>
        <p:spPr bwMode="auto">
          <a:xfrm>
            <a:off x="8675688" y="260350"/>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a:spcBef>
                <a:spcPct val="20000"/>
              </a:spcBef>
              <a:defRPr sz="1600" b="1">
                <a:solidFill>
                  <a:srgbClr val="FF9900"/>
                </a:solidFill>
              </a:defRPr>
            </a:lvl1pPr>
          </a:lstStyle>
          <a:p>
            <a:pPr>
              <a:defRPr/>
            </a:pPr>
            <a:fld id="{6A06F3A3-2E09-4308-B5D4-33C120584B44}" type="slidenum">
              <a:rPr lang="it-IT" altLang="it-IT"/>
              <a:pPr>
                <a:defRPr/>
              </a:pPr>
              <a:t>‹N›</a:t>
            </a:fld>
            <a:endParaRPr lang="it-IT" altLang="it-IT"/>
          </a:p>
        </p:txBody>
      </p:sp>
      <p:pic>
        <p:nvPicPr>
          <p:cNvPr id="1030" name="Picture 74" descr="powerpoint1_sec">
            <a:extLst>
              <a:ext uri="{FF2B5EF4-FFF2-40B4-BE49-F238E27FC236}">
                <a16:creationId xmlns:a16="http://schemas.microsoft.com/office/drawing/2014/main" id="{A6336FDA-FDC0-4240-AADE-283AC80C3CD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 name="Text Box 71">
            <a:extLst>
              <a:ext uri="{FF2B5EF4-FFF2-40B4-BE49-F238E27FC236}">
                <a16:creationId xmlns:a16="http://schemas.microsoft.com/office/drawing/2014/main" id="{A813D214-F335-40FD-B075-072EB4BA4418}"/>
              </a:ext>
            </a:extLst>
          </p:cNvPr>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lvl1pPr eaLnBrk="0" hangingPunct="0">
              <a:spcBef>
                <a:spcPct val="20000"/>
              </a:spcBef>
              <a:defRPr>
                <a:solidFill>
                  <a:srgbClr val="2C5986"/>
                </a:solidFill>
                <a:latin typeface="Arial" panose="020B0604020202020204" pitchFamily="34" charset="0"/>
              </a:defRPr>
            </a:lvl1pPr>
            <a:lvl2pPr marL="742950" indent="-285750" eaLnBrk="0" hangingPunct="0">
              <a:spcBef>
                <a:spcPct val="20000"/>
              </a:spcBef>
              <a:defRPr>
                <a:solidFill>
                  <a:srgbClr val="2C5986"/>
                </a:solidFill>
                <a:latin typeface="Arial" panose="020B0604020202020204" pitchFamily="34" charset="0"/>
              </a:defRPr>
            </a:lvl2pPr>
            <a:lvl3pPr marL="1143000" indent="-228600" eaLnBrk="0" hangingPunct="0">
              <a:spcBef>
                <a:spcPct val="20000"/>
              </a:spcBef>
              <a:defRPr>
                <a:solidFill>
                  <a:srgbClr val="2C5986"/>
                </a:solidFill>
                <a:latin typeface="Arial" panose="020B0604020202020204" pitchFamily="34" charset="0"/>
              </a:defRPr>
            </a:lvl3pPr>
            <a:lvl4pPr marL="1600200" indent="-228600" eaLnBrk="0" hangingPunct="0">
              <a:spcBef>
                <a:spcPct val="20000"/>
              </a:spcBef>
              <a:defRPr>
                <a:solidFill>
                  <a:srgbClr val="2C5986"/>
                </a:solidFill>
                <a:latin typeface="Arial" panose="020B0604020202020204" pitchFamily="34" charset="0"/>
              </a:defRPr>
            </a:lvl4pPr>
            <a:lvl5pPr marL="2057400" indent="-228600" eaLnBrk="0" hangingPunct="0">
              <a:spcBef>
                <a:spcPct val="20000"/>
              </a:spcBef>
              <a:defRPr>
                <a:solidFill>
                  <a:srgbClr val="2C5986"/>
                </a:solidFill>
                <a:latin typeface="Arial" panose="020B0604020202020204" pitchFamily="34" charset="0"/>
              </a:defRPr>
            </a:lvl5pPr>
            <a:lvl6pPr marL="2514600" indent="-228600" eaLnBrk="0" fontAlgn="base" hangingPunct="0">
              <a:spcBef>
                <a:spcPct val="20000"/>
              </a:spcBef>
              <a:spcAft>
                <a:spcPct val="0"/>
              </a:spcAft>
              <a:defRPr>
                <a:solidFill>
                  <a:srgbClr val="2C5986"/>
                </a:solidFill>
                <a:latin typeface="Arial" panose="020B0604020202020204" pitchFamily="34" charset="0"/>
              </a:defRPr>
            </a:lvl6pPr>
            <a:lvl7pPr marL="2971800" indent="-228600" eaLnBrk="0" fontAlgn="base" hangingPunct="0">
              <a:spcBef>
                <a:spcPct val="20000"/>
              </a:spcBef>
              <a:spcAft>
                <a:spcPct val="0"/>
              </a:spcAft>
              <a:defRPr>
                <a:solidFill>
                  <a:srgbClr val="2C5986"/>
                </a:solidFill>
                <a:latin typeface="Arial" panose="020B0604020202020204" pitchFamily="34" charset="0"/>
              </a:defRPr>
            </a:lvl7pPr>
            <a:lvl8pPr marL="3429000" indent="-228600" eaLnBrk="0" fontAlgn="base" hangingPunct="0">
              <a:spcBef>
                <a:spcPct val="20000"/>
              </a:spcBef>
              <a:spcAft>
                <a:spcPct val="0"/>
              </a:spcAft>
              <a:defRPr>
                <a:solidFill>
                  <a:srgbClr val="2C5986"/>
                </a:solidFill>
                <a:latin typeface="Arial" panose="020B0604020202020204" pitchFamily="34" charset="0"/>
              </a:defRPr>
            </a:lvl8pPr>
            <a:lvl9pPr marL="3886200" indent="-228600" eaLnBrk="0" fontAlgn="base" hangingPunct="0">
              <a:spcBef>
                <a:spcPct val="20000"/>
              </a:spcBef>
              <a:spcAft>
                <a:spcPct val="0"/>
              </a:spcAft>
              <a:defRPr>
                <a:solidFill>
                  <a:srgbClr val="2C5986"/>
                </a:solidFill>
                <a:latin typeface="Arial" panose="020B0604020202020204" pitchFamily="34" charset="0"/>
              </a:defRPr>
            </a:lvl9pPr>
          </a:lstStyle>
          <a:p>
            <a:pPr algn="r">
              <a:spcBef>
                <a:spcPct val="50000"/>
              </a:spcBef>
              <a:defRPr/>
            </a:pPr>
            <a:r>
              <a:rPr lang="it-IT" altLang="it-IT" sz="1200" b="1" dirty="0">
                <a:solidFill>
                  <a:srgbClr val="003F6E"/>
                </a:solidFill>
              </a:rPr>
              <a:t>Sistemi Energetici per Ingegneria Fisica</a:t>
            </a:r>
          </a:p>
        </p:txBody>
      </p:sp>
    </p:spTree>
  </p:cSld>
  <p:clrMap bg1="lt1" tx1="dk1" bg2="lt2" tx2="dk2" accent1="accent1" accent2="accent2" accent3="accent3" accent4="accent4" accent5="accent5" accent6="accent6" hlink="hlink" folHlink="folHlink"/>
  <p:sldLayoutIdLst>
    <p:sldLayoutId id="2147483984"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anose="05000000000000000000"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D10D96C4-DC39-4AFE-AFC4-A921033D1ED2}"/>
              </a:ext>
            </a:extLst>
          </p:cNvPr>
          <p:cNvSpPr txBox="1">
            <a:spLocks noChangeArrowheads="1"/>
          </p:cNvSpPr>
          <p:nvPr/>
        </p:nvSpPr>
        <p:spPr bwMode="auto">
          <a:xfrm>
            <a:off x="1457325" y="4292600"/>
            <a:ext cx="76866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ctr">
              <a:spcBef>
                <a:spcPct val="50000"/>
              </a:spcBef>
            </a:pPr>
            <a:r>
              <a:rPr lang="it-IT" altLang="it-IT" sz="2400" b="1">
                <a:solidFill>
                  <a:srgbClr val="003F6E"/>
                </a:solidFill>
              </a:rPr>
              <a:t>Introduzione al Corso di </a:t>
            </a:r>
          </a:p>
          <a:p>
            <a:pPr algn="ctr">
              <a:spcBef>
                <a:spcPct val="50000"/>
              </a:spcBef>
            </a:pPr>
            <a:r>
              <a:rPr lang="it-IT" altLang="it-IT" sz="2400" b="1">
                <a:solidFill>
                  <a:srgbClr val="003F6E"/>
                </a:solidFill>
              </a:rPr>
              <a:t>“Sistemi Energetici per Ingegneria Fisica”</a:t>
            </a:r>
          </a:p>
          <a:p>
            <a:pPr>
              <a:spcBef>
                <a:spcPct val="50000"/>
              </a:spcBef>
            </a:pPr>
            <a:endParaRPr lang="it-IT" altLang="it-IT" sz="1400" b="1">
              <a:solidFill>
                <a:srgbClr val="003F6E"/>
              </a:solidFill>
            </a:endParaRPr>
          </a:p>
          <a:p>
            <a:pPr>
              <a:spcBef>
                <a:spcPct val="50000"/>
              </a:spcBef>
            </a:pPr>
            <a:r>
              <a:rPr lang="it-IT" altLang="it-IT" sz="1400" b="1">
                <a:solidFill>
                  <a:srgbClr val="003F6E"/>
                </a:solidFill>
              </a:rPr>
              <a:t>Andrea Giostri</a:t>
            </a:r>
            <a:br>
              <a:rPr lang="it-IT" altLang="it-IT" sz="1400" b="1">
                <a:solidFill>
                  <a:srgbClr val="003F6E"/>
                </a:solidFill>
              </a:rPr>
            </a:br>
            <a:r>
              <a:rPr lang="it-IT" altLang="it-IT" sz="1400" b="1">
                <a:solidFill>
                  <a:srgbClr val="003F6E"/>
                </a:solidFill>
              </a:rPr>
              <a:t>Dipartimento di Energia</a:t>
            </a:r>
            <a:br>
              <a:rPr lang="it-IT" altLang="it-IT" sz="1400" b="1">
                <a:solidFill>
                  <a:srgbClr val="003F6E"/>
                </a:solidFill>
              </a:rPr>
            </a:br>
            <a:r>
              <a:rPr lang="it-IT" altLang="it-IT" sz="1400" b="1">
                <a:solidFill>
                  <a:srgbClr val="003F6E"/>
                </a:solidFill>
              </a:rPr>
              <a:t>Politecnico di Milano</a:t>
            </a:r>
          </a:p>
        </p:txBody>
      </p:sp>
      <p:pic>
        <p:nvPicPr>
          <p:cNvPr id="5123" name="Picture 5">
            <a:extLst>
              <a:ext uri="{FF2B5EF4-FFF2-40B4-BE49-F238E27FC236}">
                <a16:creationId xmlns:a16="http://schemas.microsoft.com/office/drawing/2014/main" id="{FF89A3A4-783C-45AE-93E0-03FCB722E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41" t="2423" r="6313" b="9212"/>
          <a:stretch>
            <a:fillRect/>
          </a:stretch>
        </p:blipFill>
        <p:spPr bwMode="auto">
          <a:xfrm>
            <a:off x="3059113" y="38100"/>
            <a:ext cx="13589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descr="GECOS, Politecnico di Milano">
            <a:extLst>
              <a:ext uri="{FF2B5EF4-FFF2-40B4-BE49-F238E27FC236}">
                <a16:creationId xmlns:a16="http://schemas.microsoft.com/office/drawing/2014/main" id="{92EEE55F-9351-46C8-8CCC-31B623236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725" y="0"/>
            <a:ext cx="1819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egnaposto numero diapositiva 1">
            <a:extLst>
              <a:ext uri="{FF2B5EF4-FFF2-40B4-BE49-F238E27FC236}">
                <a16:creationId xmlns:a16="http://schemas.microsoft.com/office/drawing/2014/main" id="{90E7291B-2A8E-4259-948A-7794E7808EF0}"/>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565CDEB0-8DD1-4602-B761-1C4D6FC89A18}" type="slidenum">
              <a:rPr lang="it-IT" altLang="it-IT" sz="1600" b="1">
                <a:solidFill>
                  <a:srgbClr val="FF9900"/>
                </a:solidFill>
              </a:rPr>
              <a:pPr algn="r"/>
              <a:t>10</a:t>
            </a:fld>
            <a:endParaRPr lang="it-IT" altLang="it-IT" sz="1600" b="1">
              <a:solidFill>
                <a:srgbClr val="FF9900"/>
              </a:solidFill>
            </a:endParaRPr>
          </a:p>
        </p:txBody>
      </p:sp>
      <p:sp>
        <p:nvSpPr>
          <p:cNvPr id="22531" name="Text Box 2">
            <a:extLst>
              <a:ext uri="{FF2B5EF4-FFF2-40B4-BE49-F238E27FC236}">
                <a16:creationId xmlns:a16="http://schemas.microsoft.com/office/drawing/2014/main" id="{D6C0C962-2352-488A-BD22-61EB8AE27CFE}"/>
              </a:ext>
            </a:extLst>
          </p:cNvPr>
          <p:cNvSpPr txBox="1">
            <a:spLocks noChangeArrowheads="1"/>
          </p:cNvSpPr>
          <p:nvPr/>
        </p:nvSpPr>
        <p:spPr bwMode="auto">
          <a:xfrm>
            <a:off x="762000" y="152400"/>
            <a:ext cx="55943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BILANCIO ENERGETICO ITALIANO (2017)</a:t>
            </a:r>
          </a:p>
        </p:txBody>
      </p:sp>
      <p:sp>
        <p:nvSpPr>
          <p:cNvPr id="8196" name="Text Box 5">
            <a:extLst>
              <a:ext uri="{FF2B5EF4-FFF2-40B4-BE49-F238E27FC236}">
                <a16:creationId xmlns:a16="http://schemas.microsoft.com/office/drawing/2014/main" id="{31359354-C51B-4B90-99CE-0BC4EEFCDE10}"/>
              </a:ext>
            </a:extLst>
          </p:cNvPr>
          <p:cNvSpPr txBox="1">
            <a:spLocks noChangeArrowheads="1"/>
          </p:cNvSpPr>
          <p:nvPr/>
        </p:nvSpPr>
        <p:spPr bwMode="auto">
          <a:xfrm>
            <a:off x="381000" y="1295400"/>
            <a:ext cx="8763000" cy="3810000"/>
          </a:xfrm>
          <a:prstGeom prst="rect">
            <a:avLst/>
          </a:prstGeom>
          <a:noFill/>
          <a:ln>
            <a:noFill/>
          </a:ln>
          <a:effectLst/>
        </p:spPr>
        <p:txBody>
          <a:bodyPr lIns="0" tIns="0" rIns="0" bIns="0">
            <a:spAutoFit/>
          </a:bodyPr>
          <a:lstStyle>
            <a:lvl1pPr>
              <a:spcBef>
                <a:spcPct val="20000"/>
              </a:spcBef>
              <a:defRPr sz="2000">
                <a:solidFill>
                  <a:schemeClr val="tx1"/>
                </a:solidFill>
                <a:latin typeface="Arial" panose="020B0604020202020204" pitchFamily="34" charset="0"/>
              </a:defRPr>
            </a:lvl1pPr>
            <a:lvl2pPr marL="439738"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896938" indent="-277813">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Font typeface="Wingdings" panose="05000000000000000000" pitchFamily="2" charset="2"/>
              <a:buNone/>
              <a:defRPr/>
            </a:pPr>
            <a:r>
              <a:rPr lang="it-IT" altLang="it-IT" sz="2200" b="1" u="sng" dirty="0">
                <a:solidFill>
                  <a:srgbClr val="003F6E"/>
                </a:solidFill>
                <a:effectLst>
                  <a:outerShdw blurRad="38100" dist="38100" dir="2700000" algn="tl">
                    <a:srgbClr val="000000">
                      <a:alpha val="43137"/>
                    </a:srgbClr>
                  </a:outerShdw>
                </a:effectLst>
              </a:rPr>
              <a:t>DISPONIBILITÀ DI FONTI PRIMARIE: </a:t>
            </a:r>
            <a:r>
              <a:rPr lang="it-IT" altLang="it-IT" b="1" dirty="0">
                <a:solidFill>
                  <a:srgbClr val="003F6E"/>
                </a:solidFill>
              </a:rPr>
              <a:t>169.6 MTep (Tonnellata di petrolio equivalente) </a:t>
            </a:r>
          </a:p>
          <a:p>
            <a:pPr lvl="1">
              <a:lnSpc>
                <a:spcPct val="90000"/>
              </a:lnSpc>
              <a:buClr>
                <a:srgbClr val="FF0000"/>
              </a:buClr>
              <a:buFont typeface="Wingdings" panose="05000000000000000000" pitchFamily="2" charset="2"/>
              <a:buChar char="l"/>
              <a:defRPr/>
            </a:pPr>
            <a:r>
              <a:rPr lang="it-IT" altLang="it-IT" b="1" dirty="0">
                <a:solidFill>
                  <a:srgbClr val="003F6E"/>
                </a:solidFill>
              </a:rPr>
              <a:t>Combustibili fossili</a:t>
            </a:r>
            <a:br>
              <a:rPr lang="it-IT" altLang="it-IT" b="1" dirty="0">
                <a:solidFill>
                  <a:srgbClr val="003F6E"/>
                </a:solidFill>
              </a:rPr>
            </a:br>
            <a:r>
              <a:rPr lang="it-IT" altLang="it-IT" b="1" dirty="0">
                <a:solidFill>
                  <a:srgbClr val="003F6E"/>
                </a:solidFill>
              </a:rPr>
              <a:t>Solidi			10.4	  6.1%</a:t>
            </a:r>
            <a:br>
              <a:rPr lang="it-IT" altLang="it-IT" b="1" dirty="0">
                <a:solidFill>
                  <a:srgbClr val="003F6E"/>
                </a:solidFill>
              </a:rPr>
            </a:br>
            <a:r>
              <a:rPr lang="it-IT" altLang="it-IT" b="1" dirty="0">
                <a:solidFill>
                  <a:srgbClr val="003F6E"/>
                </a:solidFill>
              </a:rPr>
              <a:t>Gas naturale		61.5	36.3%      </a:t>
            </a:r>
            <a:r>
              <a:rPr lang="it-IT" altLang="it-IT" sz="2400" b="1" dirty="0">
                <a:solidFill>
                  <a:srgbClr val="003F6E"/>
                </a:solidFill>
              </a:rPr>
              <a:t>76.4%</a:t>
            </a:r>
            <a:br>
              <a:rPr lang="it-IT" altLang="it-IT" b="1" dirty="0">
                <a:solidFill>
                  <a:srgbClr val="003F6E"/>
                </a:solidFill>
              </a:rPr>
            </a:br>
            <a:r>
              <a:rPr lang="it-IT" altLang="it-IT" b="1" dirty="0">
                <a:solidFill>
                  <a:srgbClr val="003F6E"/>
                </a:solidFill>
              </a:rPr>
              <a:t>Petrolio			57.7	34.0%</a:t>
            </a:r>
          </a:p>
          <a:p>
            <a:pPr lvl="1">
              <a:lnSpc>
                <a:spcPct val="90000"/>
              </a:lnSpc>
              <a:buClr>
                <a:srgbClr val="FF0000"/>
              </a:buClr>
              <a:buFont typeface="Wingdings" panose="05000000000000000000" pitchFamily="2" charset="2"/>
              <a:buChar char="l"/>
              <a:defRPr/>
            </a:pPr>
            <a:r>
              <a:rPr lang="it-IT" altLang="it-IT" b="1" dirty="0">
                <a:solidFill>
                  <a:srgbClr val="003F6E"/>
                </a:solidFill>
              </a:rPr>
              <a:t>Fonti rinnovabili		31.7	18.7%</a:t>
            </a:r>
          </a:p>
          <a:p>
            <a:pPr lvl="1">
              <a:lnSpc>
                <a:spcPct val="90000"/>
              </a:lnSpc>
              <a:buClr>
                <a:srgbClr val="FF0000"/>
              </a:buClr>
              <a:buFont typeface="Wingdings" panose="05000000000000000000" pitchFamily="2" charset="2"/>
              <a:buChar char="l"/>
              <a:defRPr/>
            </a:pPr>
            <a:r>
              <a:rPr lang="it-IT" altLang="it-IT" b="1" dirty="0">
                <a:solidFill>
                  <a:srgbClr val="003F6E"/>
                </a:solidFill>
              </a:rPr>
              <a:t>Importazioni di elettricità	  8.3	  4.9%</a:t>
            </a:r>
          </a:p>
          <a:p>
            <a:pPr marL="179388" lvl="1" indent="0">
              <a:lnSpc>
                <a:spcPct val="90000"/>
              </a:lnSpc>
              <a:buClr>
                <a:srgbClr val="FF0000"/>
              </a:buClr>
              <a:buFont typeface="Wingdings" panose="05000000000000000000" pitchFamily="2" charset="2"/>
              <a:buNone/>
              <a:defRPr/>
            </a:pPr>
            <a:endParaRPr lang="it-IT" altLang="it-IT" b="1" dirty="0">
              <a:solidFill>
                <a:srgbClr val="003F6E"/>
              </a:solidFill>
            </a:endParaRPr>
          </a:p>
          <a:p>
            <a:pPr marL="179388" lvl="1" indent="0">
              <a:lnSpc>
                <a:spcPct val="90000"/>
              </a:lnSpc>
              <a:buClr>
                <a:srgbClr val="FF0000"/>
              </a:buClr>
              <a:buFont typeface="Wingdings" panose="05000000000000000000" pitchFamily="2" charset="2"/>
              <a:buNone/>
              <a:defRPr/>
            </a:pPr>
            <a:r>
              <a:rPr lang="it-IT" altLang="it-IT" b="1" dirty="0">
                <a:solidFill>
                  <a:srgbClr val="003F6E"/>
                </a:solidFill>
              </a:rPr>
              <a:t>1 </a:t>
            </a:r>
            <a:r>
              <a:rPr lang="it-IT" altLang="it-IT" b="1" dirty="0" err="1">
                <a:solidFill>
                  <a:srgbClr val="003F6E"/>
                </a:solidFill>
              </a:rPr>
              <a:t>Tep</a:t>
            </a:r>
            <a:r>
              <a:rPr lang="it-IT" altLang="it-IT" b="1" dirty="0">
                <a:solidFill>
                  <a:srgbClr val="003F6E"/>
                </a:solidFill>
              </a:rPr>
              <a:t> = 1'000 </a:t>
            </a:r>
            <a:r>
              <a:rPr lang="it-IT" altLang="it-IT" b="1" dirty="0" err="1">
                <a:solidFill>
                  <a:srgbClr val="003F6E"/>
                </a:solidFill>
              </a:rPr>
              <a:t>kgep</a:t>
            </a:r>
            <a:r>
              <a:rPr lang="it-IT" altLang="it-IT" b="1" dirty="0">
                <a:solidFill>
                  <a:srgbClr val="003F6E"/>
                </a:solidFill>
              </a:rPr>
              <a:t> = 10</a:t>
            </a:r>
            <a:r>
              <a:rPr lang="it-IT" altLang="it-IT" b="1" baseline="30000" dirty="0">
                <a:solidFill>
                  <a:srgbClr val="003F6E"/>
                </a:solidFill>
              </a:rPr>
              <a:t>7</a:t>
            </a:r>
            <a:r>
              <a:rPr lang="it-IT" altLang="it-IT" b="1" dirty="0">
                <a:solidFill>
                  <a:srgbClr val="003F6E"/>
                </a:solidFill>
              </a:rPr>
              <a:t> kcal = 41.84 </a:t>
            </a:r>
            <a:r>
              <a:rPr lang="it-IT" altLang="it-IT" b="1" dirty="0" err="1">
                <a:solidFill>
                  <a:srgbClr val="003F6E"/>
                </a:solidFill>
              </a:rPr>
              <a:t>GJ</a:t>
            </a:r>
            <a:endParaRPr lang="it-IT" altLang="it-IT" b="1" baseline="30000" dirty="0">
              <a:solidFill>
                <a:srgbClr val="003F6E"/>
              </a:solidFill>
            </a:endParaRPr>
          </a:p>
          <a:p>
            <a:pPr marL="179388" lvl="1" indent="0">
              <a:lnSpc>
                <a:spcPct val="90000"/>
              </a:lnSpc>
              <a:buClr>
                <a:srgbClr val="FF0000"/>
              </a:buClr>
              <a:buFont typeface="Wingdings" panose="05000000000000000000" pitchFamily="2" charset="2"/>
              <a:buNone/>
              <a:defRPr/>
            </a:pPr>
            <a:r>
              <a:rPr lang="it-IT" altLang="it-IT" b="1" dirty="0">
                <a:solidFill>
                  <a:srgbClr val="003F6E"/>
                </a:solidFill>
              </a:rPr>
              <a:t>1 </a:t>
            </a:r>
            <a:r>
              <a:rPr lang="it-IT" altLang="it-IT" b="1" dirty="0" err="1">
                <a:solidFill>
                  <a:srgbClr val="003F6E"/>
                </a:solidFill>
              </a:rPr>
              <a:t>kgep</a:t>
            </a:r>
            <a:r>
              <a:rPr lang="it-IT" altLang="it-IT" b="1" dirty="0">
                <a:solidFill>
                  <a:srgbClr val="003F6E"/>
                </a:solidFill>
              </a:rPr>
              <a:t> = 10'000 kcal </a:t>
            </a:r>
          </a:p>
          <a:p>
            <a:pPr marL="179388" lvl="1" indent="0">
              <a:lnSpc>
                <a:spcPct val="90000"/>
              </a:lnSpc>
              <a:buClr>
                <a:srgbClr val="FF0000"/>
              </a:buClr>
              <a:buFont typeface="Wingdings" panose="05000000000000000000" pitchFamily="2" charset="2"/>
              <a:buNone/>
              <a:defRPr/>
            </a:pPr>
            <a:r>
              <a:rPr lang="it-IT" altLang="it-IT" b="1" u="sng" dirty="0">
                <a:solidFill>
                  <a:srgbClr val="003F6E"/>
                </a:solidFill>
              </a:rPr>
              <a:t>1 kcal = 4.184 </a:t>
            </a:r>
            <a:r>
              <a:rPr lang="it-IT" altLang="it-IT" b="1" u="sng" dirty="0" err="1">
                <a:solidFill>
                  <a:srgbClr val="003F6E"/>
                </a:solidFill>
              </a:rPr>
              <a:t>kJ</a:t>
            </a:r>
            <a:endParaRPr lang="it-IT" altLang="it-IT" b="1" u="sng" dirty="0">
              <a:solidFill>
                <a:srgbClr val="003F6E"/>
              </a:solidFill>
            </a:endParaRPr>
          </a:p>
        </p:txBody>
      </p:sp>
      <p:sp>
        <p:nvSpPr>
          <p:cNvPr id="22533" name="Text Box 6">
            <a:extLst>
              <a:ext uri="{FF2B5EF4-FFF2-40B4-BE49-F238E27FC236}">
                <a16:creationId xmlns:a16="http://schemas.microsoft.com/office/drawing/2014/main" id="{9C2B0E1A-AC02-4717-9937-8C0EADBAA862}"/>
              </a:ext>
            </a:extLst>
          </p:cNvPr>
          <p:cNvSpPr txBox="1">
            <a:spLocks noChangeArrowheads="1"/>
          </p:cNvSpPr>
          <p:nvPr/>
        </p:nvSpPr>
        <p:spPr bwMode="auto">
          <a:xfrm>
            <a:off x="5627688" y="1979613"/>
            <a:ext cx="293687"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39738"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896938" indent="-277813">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Font typeface="Wingdings" panose="05000000000000000000" pitchFamily="2" charset="2"/>
              <a:buNone/>
            </a:pPr>
            <a:r>
              <a:rPr lang="en-US" altLang="it-IT" sz="8000" b="1">
                <a:solidFill>
                  <a:srgbClr val="003F6E"/>
                </a:solidFill>
                <a:sym typeface="Symbol" panose="05050102010706020507" pitchFamily="18" charset="2"/>
              </a:rPr>
              <a:t></a:t>
            </a:r>
          </a:p>
        </p:txBody>
      </p:sp>
      <p:sp>
        <p:nvSpPr>
          <p:cNvPr id="22534" name="Slide Number Placeholder 1">
            <a:extLst>
              <a:ext uri="{FF2B5EF4-FFF2-40B4-BE49-F238E27FC236}">
                <a16:creationId xmlns:a16="http://schemas.microsoft.com/office/drawing/2014/main" id="{4CB24A31-C60A-4DFB-8608-71F621FBDC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AA38C80A-A3E0-49B3-93BB-68AB9CA05D1E}" type="slidenum">
              <a:rPr lang="it-IT" altLang="it-IT" sz="1600" smtClean="0">
                <a:solidFill>
                  <a:srgbClr val="FF9900"/>
                </a:solidFill>
              </a:rPr>
              <a:pPr/>
              <a:t>10</a:t>
            </a:fld>
            <a:endParaRPr lang="it-IT" altLang="it-IT" sz="1600">
              <a:solidFill>
                <a:srgbClr val="FF9900"/>
              </a:solidFill>
            </a:endParaRPr>
          </a:p>
        </p:txBody>
      </p:sp>
      <p:sp>
        <p:nvSpPr>
          <p:cNvPr id="22535" name="TextBox 3">
            <a:extLst>
              <a:ext uri="{FF2B5EF4-FFF2-40B4-BE49-F238E27FC236}">
                <a16:creationId xmlns:a16="http://schemas.microsoft.com/office/drawing/2014/main" id="{144B343A-C835-47B2-8D5F-D46ABF9EB29A}"/>
              </a:ext>
            </a:extLst>
          </p:cNvPr>
          <p:cNvSpPr txBox="1">
            <a:spLocks noChangeArrowheads="1"/>
          </p:cNvSpPr>
          <p:nvPr/>
        </p:nvSpPr>
        <p:spPr bwMode="auto">
          <a:xfrm>
            <a:off x="381000" y="5365750"/>
            <a:ext cx="8305800" cy="369888"/>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en-US" sz="1800">
                <a:solidFill>
                  <a:srgbClr val="2C5986"/>
                </a:solidFill>
              </a:rPr>
              <a:t>Caloria (cal) </a:t>
            </a:r>
            <a:r>
              <a:rPr lang="it-IT" altLang="en-US" sz="1800">
                <a:solidFill>
                  <a:srgbClr val="2C5986"/>
                </a:solidFill>
                <a:sym typeface="Wingdings" panose="05000000000000000000" pitchFamily="2" charset="2"/>
              </a:rPr>
              <a:t> Energia per incrementare la temperatura di 1 g di H</a:t>
            </a:r>
            <a:r>
              <a:rPr lang="it-IT" altLang="en-US" sz="1800" baseline="-25000">
                <a:solidFill>
                  <a:srgbClr val="2C5986"/>
                </a:solidFill>
                <a:sym typeface="Wingdings" panose="05000000000000000000" pitchFamily="2" charset="2"/>
              </a:rPr>
              <a:t>2</a:t>
            </a:r>
            <a:r>
              <a:rPr lang="it-IT" altLang="en-US" sz="1800">
                <a:solidFill>
                  <a:srgbClr val="2C5986"/>
                </a:solidFill>
                <a:sym typeface="Wingdings" panose="05000000000000000000" pitchFamily="2" charset="2"/>
              </a:rPr>
              <a:t>O di 1°C</a:t>
            </a:r>
            <a:endParaRPr lang="en-US" altLang="en-US" sz="1800">
              <a:solidFill>
                <a:srgbClr val="2C5986"/>
              </a:solidFill>
            </a:endParaRPr>
          </a:p>
        </p:txBody>
      </p:sp>
      <p:sp>
        <p:nvSpPr>
          <p:cNvPr id="22536" name="Rectangle 4">
            <a:extLst>
              <a:ext uri="{FF2B5EF4-FFF2-40B4-BE49-F238E27FC236}">
                <a16:creationId xmlns:a16="http://schemas.microsoft.com/office/drawing/2014/main" id="{ECFEEABF-7553-4313-9AD3-69069EDF6716}"/>
              </a:ext>
            </a:extLst>
          </p:cNvPr>
          <p:cNvSpPr>
            <a:spLocks noChangeArrowheads="1"/>
          </p:cNvSpPr>
          <p:nvPr/>
        </p:nvSpPr>
        <p:spPr bwMode="auto">
          <a:xfrm>
            <a:off x="3924300" y="2124075"/>
            <a:ext cx="1801813" cy="952500"/>
          </a:xfrm>
          <a:prstGeom prst="rect">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numero diapositiva 1">
            <a:extLst>
              <a:ext uri="{FF2B5EF4-FFF2-40B4-BE49-F238E27FC236}">
                <a16:creationId xmlns:a16="http://schemas.microsoft.com/office/drawing/2014/main" id="{A3326365-2E49-4CBD-BB72-99AEC58C7955}"/>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5706B774-1E30-48BE-8AE2-EB54CCBAB29E}" type="slidenum">
              <a:rPr lang="it-IT" altLang="it-IT" sz="1600" b="1">
                <a:solidFill>
                  <a:srgbClr val="FF9900"/>
                </a:solidFill>
              </a:rPr>
              <a:pPr algn="r"/>
              <a:t>11</a:t>
            </a:fld>
            <a:endParaRPr lang="it-IT" altLang="it-IT" sz="1600" b="1">
              <a:solidFill>
                <a:srgbClr val="FF9900"/>
              </a:solidFill>
            </a:endParaRPr>
          </a:p>
        </p:txBody>
      </p:sp>
      <p:sp>
        <p:nvSpPr>
          <p:cNvPr id="23555" name="Text Box 2">
            <a:extLst>
              <a:ext uri="{FF2B5EF4-FFF2-40B4-BE49-F238E27FC236}">
                <a16:creationId xmlns:a16="http://schemas.microsoft.com/office/drawing/2014/main" id="{AE83B701-8213-4402-BD55-EF44ABB6819F}"/>
              </a:ext>
            </a:extLst>
          </p:cNvPr>
          <p:cNvSpPr txBox="1">
            <a:spLocks noChangeArrowheads="1"/>
          </p:cNvSpPr>
          <p:nvPr/>
        </p:nvSpPr>
        <p:spPr bwMode="auto">
          <a:xfrm>
            <a:off x="762000" y="152400"/>
            <a:ext cx="55943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BILANCIO ENERGETICO ITALIANO (2017)</a:t>
            </a:r>
          </a:p>
        </p:txBody>
      </p:sp>
      <p:sp>
        <p:nvSpPr>
          <p:cNvPr id="13316" name="Text Box 4">
            <a:extLst>
              <a:ext uri="{FF2B5EF4-FFF2-40B4-BE49-F238E27FC236}">
                <a16:creationId xmlns:a16="http://schemas.microsoft.com/office/drawing/2014/main" id="{6617D1BD-92DD-46ED-8FA6-E347DC6081D2}"/>
              </a:ext>
            </a:extLst>
          </p:cNvPr>
          <p:cNvSpPr txBox="1">
            <a:spLocks noChangeArrowheads="1"/>
          </p:cNvSpPr>
          <p:nvPr/>
        </p:nvSpPr>
        <p:spPr bwMode="auto">
          <a:xfrm>
            <a:off x="179388" y="974725"/>
            <a:ext cx="8229600" cy="4887913"/>
          </a:xfrm>
          <a:prstGeom prst="rect">
            <a:avLst/>
          </a:prstGeom>
          <a:noFill/>
          <a:ln>
            <a:noFill/>
          </a:ln>
          <a:effectLst/>
        </p:spPr>
        <p:txBody>
          <a:bodyPr lIns="0" tIns="0" rIns="0" bIns="0">
            <a:spAutoFit/>
          </a:bodyPr>
          <a:lstStyle>
            <a:lvl1pPr>
              <a:spcBef>
                <a:spcPct val="20000"/>
              </a:spcBef>
              <a:defRPr sz="2000">
                <a:solidFill>
                  <a:schemeClr val="tx1"/>
                </a:solidFill>
                <a:latin typeface="Arial" pitchFamily="34" charset="0"/>
              </a:defRPr>
            </a:lvl1pPr>
            <a:lvl2pPr marL="439738" indent="-260350">
              <a:spcBef>
                <a:spcPct val="20000"/>
              </a:spcBef>
              <a:buClr>
                <a:srgbClr val="004C80"/>
              </a:buClr>
              <a:buSzPct val="85000"/>
              <a:buFont typeface="Wingdings" pitchFamily="2" charset="2"/>
              <a:buChar char="§"/>
              <a:defRPr sz="2000">
                <a:solidFill>
                  <a:schemeClr val="tx1"/>
                </a:solidFill>
                <a:latin typeface="Arial" pitchFamily="34" charset="0"/>
              </a:defRPr>
            </a:lvl2pPr>
            <a:lvl3pPr marL="896938" indent="-277813">
              <a:spcBef>
                <a:spcPct val="20000"/>
              </a:spcBef>
              <a:buClr>
                <a:srgbClr val="004D82"/>
              </a:buClr>
              <a:buChar char="•"/>
              <a:defRPr>
                <a:solidFill>
                  <a:schemeClr val="tx1"/>
                </a:solidFill>
                <a:latin typeface="Arial" pitchFamily="34" charset="0"/>
              </a:defRPr>
            </a:lvl3pPr>
            <a:lvl4pPr marL="1600200" indent="-228600">
              <a:spcBef>
                <a:spcPct val="20000"/>
              </a:spcBef>
              <a:buClr>
                <a:srgbClr val="004C80"/>
              </a:buClr>
              <a:buChar char="–"/>
              <a:defRPr>
                <a:solidFill>
                  <a:schemeClr val="tx1"/>
                </a:solidFill>
                <a:latin typeface="Arial"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Font typeface="Wingdings" pitchFamily="2" charset="2"/>
              <a:buNone/>
              <a:defRPr/>
            </a:pPr>
            <a:r>
              <a:rPr lang="it-IT" altLang="it-IT" sz="2200" b="1" u="sng" dirty="0">
                <a:solidFill>
                  <a:srgbClr val="003F6E"/>
                </a:solidFill>
                <a:effectLst>
                  <a:outerShdw blurRad="38100" dist="38100" dir="2700000" algn="tl">
                    <a:srgbClr val="000000">
                      <a:alpha val="43137"/>
                    </a:srgbClr>
                  </a:outerShdw>
                </a:effectLst>
              </a:rPr>
              <a:t>IMPIEGHI</a:t>
            </a:r>
          </a:p>
          <a:p>
            <a:pPr lvl="1">
              <a:lnSpc>
                <a:spcPct val="90000"/>
              </a:lnSpc>
              <a:buClr>
                <a:srgbClr val="FF0000"/>
              </a:buClr>
              <a:buFont typeface="Wingdings" pitchFamily="2" charset="2"/>
              <a:buChar char="l"/>
              <a:defRPr/>
            </a:pPr>
            <a:r>
              <a:rPr lang="it-IT" altLang="it-IT" b="1" u="sng" dirty="0">
                <a:solidFill>
                  <a:srgbClr val="003F6E"/>
                </a:solidFill>
              </a:rPr>
              <a:t>Fonti primarie destinate alla produzione elettrica: 63.1 MTep</a:t>
            </a:r>
          </a:p>
          <a:p>
            <a:pPr lvl="2">
              <a:lnSpc>
                <a:spcPct val="90000"/>
              </a:lnSpc>
              <a:buClr>
                <a:srgbClr val="FF0000"/>
              </a:buClr>
              <a:buSzPct val="85000"/>
              <a:buFont typeface="Wingdings" pitchFamily="2" charset="2"/>
              <a:buChar char="l"/>
              <a:defRPr/>
            </a:pPr>
            <a:r>
              <a:rPr lang="it-IT" altLang="it-IT" sz="2000" b="1" dirty="0">
                <a:solidFill>
                  <a:srgbClr val="003F6E"/>
                </a:solidFill>
              </a:rPr>
              <a:t>Combustibili fossili</a:t>
            </a:r>
            <a:br>
              <a:rPr lang="it-IT" altLang="it-IT" sz="2000" b="1" dirty="0">
                <a:solidFill>
                  <a:srgbClr val="003F6E"/>
                </a:solidFill>
              </a:rPr>
            </a:br>
            <a:r>
              <a:rPr lang="it-IT" altLang="it-IT" sz="2000" b="1" dirty="0">
                <a:solidFill>
                  <a:srgbClr val="003F6E"/>
                </a:solidFill>
              </a:rPr>
              <a:t>Solidi			8.0	12.7%</a:t>
            </a:r>
            <a:br>
              <a:rPr lang="it-IT" altLang="it-IT" sz="2000" b="1" dirty="0">
                <a:solidFill>
                  <a:srgbClr val="003F6E"/>
                </a:solidFill>
              </a:rPr>
            </a:br>
            <a:r>
              <a:rPr lang="it-IT" altLang="it-IT" sz="2000" b="1" dirty="0">
                <a:solidFill>
                  <a:srgbClr val="003F6E"/>
                </a:solidFill>
              </a:rPr>
              <a:t>Gas naturale		21.4	33.9%       </a:t>
            </a:r>
            <a:r>
              <a:rPr lang="it-IT" altLang="it-IT" sz="2400" b="1" dirty="0">
                <a:solidFill>
                  <a:srgbClr val="003F6E"/>
                </a:solidFill>
              </a:rPr>
              <a:t>49.4%</a:t>
            </a:r>
            <a:br>
              <a:rPr lang="it-IT" altLang="it-IT" sz="2000" b="1" dirty="0">
                <a:solidFill>
                  <a:srgbClr val="003F6E"/>
                </a:solidFill>
              </a:rPr>
            </a:br>
            <a:r>
              <a:rPr lang="it-IT" altLang="it-IT" sz="2000" b="1" dirty="0">
                <a:solidFill>
                  <a:srgbClr val="003F6E"/>
                </a:solidFill>
              </a:rPr>
              <a:t>Petrolio		1.8	  2.9%</a:t>
            </a:r>
          </a:p>
          <a:p>
            <a:pPr lvl="2">
              <a:lnSpc>
                <a:spcPct val="90000"/>
              </a:lnSpc>
              <a:buClr>
                <a:srgbClr val="FF0000"/>
              </a:buClr>
              <a:buSzPct val="85000"/>
              <a:buFont typeface="Wingdings" pitchFamily="2" charset="2"/>
              <a:buChar char="l"/>
              <a:defRPr/>
            </a:pPr>
            <a:r>
              <a:rPr lang="it-IT" altLang="it-IT" sz="2000" b="1" dirty="0">
                <a:solidFill>
                  <a:srgbClr val="003F6E"/>
                </a:solidFill>
              </a:rPr>
              <a:t>Rinnovabili		23.6	37.4%</a:t>
            </a:r>
          </a:p>
          <a:p>
            <a:pPr lvl="2">
              <a:lnSpc>
                <a:spcPct val="90000"/>
              </a:lnSpc>
              <a:buClr>
                <a:srgbClr val="FF0000"/>
              </a:buClr>
              <a:buSzPct val="85000"/>
              <a:buFont typeface="Wingdings" pitchFamily="2" charset="2"/>
              <a:buChar char="l"/>
              <a:defRPr/>
            </a:pPr>
            <a:r>
              <a:rPr lang="it-IT" altLang="it-IT" sz="2000" b="1" dirty="0">
                <a:solidFill>
                  <a:srgbClr val="003F6E"/>
                </a:solidFill>
              </a:rPr>
              <a:t>Importazioni		  8.3	13.1%</a:t>
            </a:r>
          </a:p>
          <a:p>
            <a:pPr lvl="1">
              <a:lnSpc>
                <a:spcPct val="90000"/>
              </a:lnSpc>
              <a:buClr>
                <a:srgbClr val="FF0000"/>
              </a:buClr>
              <a:buFont typeface="Wingdings" pitchFamily="2" charset="2"/>
              <a:buChar char="l"/>
              <a:defRPr/>
            </a:pPr>
            <a:r>
              <a:rPr lang="it-IT" altLang="it-IT" b="1" u="sng" dirty="0">
                <a:solidFill>
                  <a:srgbClr val="003F6E"/>
                </a:solidFill>
              </a:rPr>
              <a:t>Consumi e perdite nella produzione elettrica: 44.2 MTep</a:t>
            </a:r>
          </a:p>
          <a:p>
            <a:pPr lvl="1">
              <a:lnSpc>
                <a:spcPct val="90000"/>
              </a:lnSpc>
              <a:buClr>
                <a:srgbClr val="FF0000"/>
              </a:buClr>
              <a:buFont typeface="Wingdings" pitchFamily="2" charset="2"/>
              <a:buChar char="l"/>
              <a:defRPr/>
            </a:pPr>
            <a:r>
              <a:rPr lang="it-IT" altLang="it-IT" b="1" u="sng" dirty="0">
                <a:solidFill>
                  <a:srgbClr val="003F6E"/>
                </a:solidFill>
              </a:rPr>
              <a:t>Produzione elettrica: 25.1 MTep = 291.49 TWh</a:t>
            </a:r>
          </a:p>
          <a:p>
            <a:pPr>
              <a:lnSpc>
                <a:spcPct val="90000"/>
              </a:lnSpc>
              <a:buClr>
                <a:srgbClr val="FF0000"/>
              </a:buClr>
              <a:buSzPct val="85000"/>
              <a:buFont typeface="Wingdings" pitchFamily="2" charset="2"/>
              <a:buNone/>
              <a:defRPr/>
            </a:pPr>
            <a:r>
              <a:rPr lang="it-IT" altLang="it-IT" b="1" dirty="0">
                <a:solidFill>
                  <a:srgbClr val="003F6E"/>
                </a:solidFill>
              </a:rPr>
              <a:t>Industria + agricol.: 39.5%	Trasporti: 3.9%	     	Civile: 56.6%</a:t>
            </a:r>
          </a:p>
          <a:p>
            <a:pPr lvl="1">
              <a:lnSpc>
                <a:spcPct val="90000"/>
              </a:lnSpc>
              <a:buClr>
                <a:srgbClr val="FF0000"/>
              </a:buClr>
              <a:buFont typeface="Wingdings" pitchFamily="2" charset="2"/>
              <a:buChar char="l"/>
              <a:defRPr/>
            </a:pPr>
            <a:r>
              <a:rPr lang="it-IT" altLang="it-IT" b="1" u="sng" dirty="0">
                <a:solidFill>
                  <a:srgbClr val="003F6E"/>
                </a:solidFill>
              </a:rPr>
              <a:t>Altri consumi e perdite settore energetico: 5.5 MTep</a:t>
            </a:r>
          </a:p>
          <a:p>
            <a:pPr lvl="1">
              <a:lnSpc>
                <a:spcPct val="90000"/>
              </a:lnSpc>
              <a:buClr>
                <a:srgbClr val="FF0000"/>
              </a:buClr>
              <a:buFont typeface="Wingdings" pitchFamily="2" charset="2"/>
              <a:buChar char="l"/>
              <a:defRPr/>
            </a:pPr>
            <a:r>
              <a:rPr lang="it-IT" altLang="it-IT" b="1" u="sng" dirty="0">
                <a:solidFill>
                  <a:srgbClr val="003F6E"/>
                </a:solidFill>
              </a:rPr>
              <a:t>Usi non energetici: 5.7 MTep</a:t>
            </a:r>
          </a:p>
          <a:p>
            <a:pPr lvl="1">
              <a:lnSpc>
                <a:spcPct val="90000"/>
              </a:lnSpc>
              <a:buClr>
                <a:srgbClr val="FF0000"/>
              </a:buClr>
              <a:buFont typeface="Wingdings" pitchFamily="2" charset="2"/>
              <a:buChar char="l"/>
              <a:defRPr/>
            </a:pPr>
            <a:r>
              <a:rPr lang="it-IT" altLang="it-IT" b="1" u="sng" dirty="0">
                <a:solidFill>
                  <a:srgbClr val="003F6E"/>
                </a:solidFill>
              </a:rPr>
              <a:t>Impieghi non elettrici finali: 91.6 MTep</a:t>
            </a:r>
          </a:p>
          <a:p>
            <a:pPr>
              <a:lnSpc>
                <a:spcPct val="90000"/>
              </a:lnSpc>
              <a:buClr>
                <a:srgbClr val="FF0000"/>
              </a:buClr>
              <a:buFont typeface="Wingdings" pitchFamily="2" charset="2"/>
              <a:buNone/>
              <a:defRPr/>
            </a:pPr>
            <a:r>
              <a:rPr lang="it-IT" altLang="it-IT" b="1" dirty="0">
                <a:solidFill>
                  <a:srgbClr val="003F6E"/>
                </a:solidFill>
              </a:rPr>
              <a:t>Industria + agricol.: 22.0%	Trasporti: 41.4%	Civile: 36.6%</a:t>
            </a:r>
          </a:p>
        </p:txBody>
      </p:sp>
      <p:sp>
        <p:nvSpPr>
          <p:cNvPr id="23557" name="Text Box 6">
            <a:extLst>
              <a:ext uri="{FF2B5EF4-FFF2-40B4-BE49-F238E27FC236}">
                <a16:creationId xmlns:a16="http://schemas.microsoft.com/office/drawing/2014/main" id="{67F49B2F-062C-417A-AD56-A65B252B4372}"/>
              </a:ext>
            </a:extLst>
          </p:cNvPr>
          <p:cNvSpPr txBox="1">
            <a:spLocks noChangeArrowheads="1"/>
          </p:cNvSpPr>
          <p:nvPr/>
        </p:nvSpPr>
        <p:spPr bwMode="auto">
          <a:xfrm>
            <a:off x="5435600" y="1700213"/>
            <a:ext cx="293688"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39738"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896938" indent="-277813">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Font typeface="Wingdings" panose="05000000000000000000" pitchFamily="2" charset="2"/>
              <a:buNone/>
            </a:pPr>
            <a:r>
              <a:rPr lang="en-US" altLang="it-IT" sz="8000" b="1">
                <a:solidFill>
                  <a:srgbClr val="003F6E"/>
                </a:solidFill>
                <a:sym typeface="Symbol" panose="05050102010706020507" pitchFamily="18" charset="2"/>
              </a:rPr>
              <a:t></a:t>
            </a:r>
          </a:p>
        </p:txBody>
      </p:sp>
      <p:sp>
        <p:nvSpPr>
          <p:cNvPr id="23558" name="Slide Number Placeholder 1">
            <a:extLst>
              <a:ext uri="{FF2B5EF4-FFF2-40B4-BE49-F238E27FC236}">
                <a16:creationId xmlns:a16="http://schemas.microsoft.com/office/drawing/2014/main" id="{F9F67BAD-22EB-45E7-953A-019D97332FE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C836E15F-1D4D-4940-AF21-3E87D499F550}" type="slidenum">
              <a:rPr lang="it-IT" altLang="it-IT" sz="1600" smtClean="0">
                <a:solidFill>
                  <a:srgbClr val="FF9900"/>
                </a:solidFill>
              </a:rPr>
              <a:pPr/>
              <a:t>11</a:t>
            </a:fld>
            <a:endParaRPr lang="it-IT" altLang="it-IT" sz="1600">
              <a:solidFill>
                <a:srgbClr val="FF9900"/>
              </a:solidFill>
            </a:endParaRPr>
          </a:p>
        </p:txBody>
      </p:sp>
      <p:sp>
        <p:nvSpPr>
          <p:cNvPr id="23559" name="Rectangle 1">
            <a:extLst>
              <a:ext uri="{FF2B5EF4-FFF2-40B4-BE49-F238E27FC236}">
                <a16:creationId xmlns:a16="http://schemas.microsoft.com/office/drawing/2014/main" id="{C275C407-8F93-44FC-9E12-38B836E6E205}"/>
              </a:ext>
            </a:extLst>
          </p:cNvPr>
          <p:cNvSpPr>
            <a:spLocks noChangeArrowheads="1"/>
          </p:cNvSpPr>
          <p:nvPr/>
        </p:nvSpPr>
        <p:spPr bwMode="auto">
          <a:xfrm>
            <a:off x="3708400" y="1916113"/>
            <a:ext cx="1874838" cy="881062"/>
          </a:xfrm>
          <a:prstGeom prst="rect">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egnaposto numero diapositiva 1">
            <a:extLst>
              <a:ext uri="{FF2B5EF4-FFF2-40B4-BE49-F238E27FC236}">
                <a16:creationId xmlns:a16="http://schemas.microsoft.com/office/drawing/2014/main" id="{A3585097-A1DF-4528-9A19-5BD9A5C05544}"/>
              </a:ext>
            </a:extLst>
          </p:cNvPr>
          <p:cNvSpPr>
            <a:spLocks noGrp="1"/>
          </p:cNvSpPr>
          <p:nvPr>
            <p:ph type="sldNum" sz="quarter" idx="10"/>
          </p:nvPr>
        </p:nvSpPr>
        <p:spPr>
          <a:xfrm>
            <a:off x="8845550" y="260350"/>
            <a:ext cx="1192213"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471D25AE-DDEB-40AA-A8C8-6068C04FA549}" type="slidenum">
              <a:rPr lang="it-IT" altLang="it-IT" sz="1600" smtClean="0">
                <a:solidFill>
                  <a:srgbClr val="FF9900"/>
                </a:solidFill>
              </a:rPr>
              <a:pPr/>
              <a:t>12</a:t>
            </a:fld>
            <a:endParaRPr lang="it-IT" altLang="it-IT" sz="1600">
              <a:solidFill>
                <a:srgbClr val="FF9900"/>
              </a:solidFill>
            </a:endParaRPr>
          </a:p>
        </p:txBody>
      </p:sp>
      <p:sp>
        <p:nvSpPr>
          <p:cNvPr id="24579" name="Text Box 2">
            <a:extLst>
              <a:ext uri="{FF2B5EF4-FFF2-40B4-BE49-F238E27FC236}">
                <a16:creationId xmlns:a16="http://schemas.microsoft.com/office/drawing/2014/main" id="{29A2E67F-D138-4879-B7C0-AADCF285F3E1}"/>
              </a:ext>
            </a:extLst>
          </p:cNvPr>
          <p:cNvSpPr txBox="1">
            <a:spLocks noChangeArrowheads="1"/>
          </p:cNvSpPr>
          <p:nvPr/>
        </p:nvSpPr>
        <p:spPr bwMode="auto">
          <a:xfrm>
            <a:off x="762000" y="152400"/>
            <a:ext cx="51562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DISPONIBILITÀ A LIVELLO MONDIALE</a:t>
            </a:r>
          </a:p>
        </p:txBody>
      </p:sp>
      <p:sp>
        <p:nvSpPr>
          <p:cNvPr id="24580" name="Text Box 6">
            <a:extLst>
              <a:ext uri="{FF2B5EF4-FFF2-40B4-BE49-F238E27FC236}">
                <a16:creationId xmlns:a16="http://schemas.microsoft.com/office/drawing/2014/main" id="{06B13D75-F4C4-44AF-990D-C706F98867E7}"/>
              </a:ext>
            </a:extLst>
          </p:cNvPr>
          <p:cNvSpPr txBox="1">
            <a:spLocks noChangeArrowheads="1"/>
          </p:cNvSpPr>
          <p:nvPr/>
        </p:nvSpPr>
        <p:spPr bwMode="auto">
          <a:xfrm>
            <a:off x="107950" y="6219825"/>
            <a:ext cx="3584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IEA key world energy statistics 2019</a:t>
            </a:r>
          </a:p>
        </p:txBody>
      </p:sp>
      <p:pic>
        <p:nvPicPr>
          <p:cNvPr id="24581" name="Immagine 2">
            <a:extLst>
              <a:ext uri="{FF2B5EF4-FFF2-40B4-BE49-F238E27FC236}">
                <a16:creationId xmlns:a16="http://schemas.microsoft.com/office/drawing/2014/main" id="{EDF35828-EB73-430A-A026-E96561B4A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068388"/>
            <a:ext cx="9042400"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egnaposto numero diapositiva 1">
            <a:extLst>
              <a:ext uri="{FF2B5EF4-FFF2-40B4-BE49-F238E27FC236}">
                <a16:creationId xmlns:a16="http://schemas.microsoft.com/office/drawing/2014/main" id="{D9BCE387-56A1-4A7F-BA8A-F6AC642A93C2}"/>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3AC7E694-8930-4EAC-B7BF-C848E2314FAC}" type="slidenum">
              <a:rPr lang="it-IT" altLang="it-IT" sz="1600" b="1">
                <a:solidFill>
                  <a:srgbClr val="FF9900"/>
                </a:solidFill>
              </a:rPr>
              <a:pPr algn="r"/>
              <a:t>13</a:t>
            </a:fld>
            <a:endParaRPr lang="it-IT" altLang="it-IT" sz="1600" b="1">
              <a:solidFill>
                <a:srgbClr val="FF9900"/>
              </a:solidFill>
            </a:endParaRPr>
          </a:p>
        </p:txBody>
      </p:sp>
      <p:sp>
        <p:nvSpPr>
          <p:cNvPr id="25603" name="Text Box 2">
            <a:extLst>
              <a:ext uri="{FF2B5EF4-FFF2-40B4-BE49-F238E27FC236}">
                <a16:creationId xmlns:a16="http://schemas.microsoft.com/office/drawing/2014/main" id="{C18F9A3E-AA72-4FF3-A61A-446A47B34CE0}"/>
              </a:ext>
            </a:extLst>
          </p:cNvPr>
          <p:cNvSpPr txBox="1">
            <a:spLocks noChangeArrowheads="1"/>
          </p:cNvSpPr>
          <p:nvPr/>
        </p:nvSpPr>
        <p:spPr bwMode="auto">
          <a:xfrm>
            <a:off x="762000" y="152400"/>
            <a:ext cx="351948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SUDDIVISIONE PER AREA</a:t>
            </a:r>
          </a:p>
        </p:txBody>
      </p:sp>
      <p:sp>
        <p:nvSpPr>
          <p:cNvPr id="25604" name="Text Box 7">
            <a:extLst>
              <a:ext uri="{FF2B5EF4-FFF2-40B4-BE49-F238E27FC236}">
                <a16:creationId xmlns:a16="http://schemas.microsoft.com/office/drawing/2014/main" id="{C433B61E-BCC7-4B37-9BD7-B77B02507C47}"/>
              </a:ext>
            </a:extLst>
          </p:cNvPr>
          <p:cNvSpPr txBox="1">
            <a:spLocks noChangeArrowheads="1"/>
          </p:cNvSpPr>
          <p:nvPr/>
        </p:nvSpPr>
        <p:spPr bwMode="auto">
          <a:xfrm>
            <a:off x="107950" y="6219825"/>
            <a:ext cx="3584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IEA key world energy statistics 2019</a:t>
            </a:r>
          </a:p>
        </p:txBody>
      </p:sp>
      <p:sp>
        <p:nvSpPr>
          <p:cNvPr id="25605" name="Slide Number Placeholder 1">
            <a:extLst>
              <a:ext uri="{FF2B5EF4-FFF2-40B4-BE49-F238E27FC236}">
                <a16:creationId xmlns:a16="http://schemas.microsoft.com/office/drawing/2014/main" id="{EE66D107-052C-4B21-A183-C49EFDDF66C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028E0F09-1B6A-4352-A056-19F4C2280A61}" type="slidenum">
              <a:rPr lang="it-IT" altLang="it-IT" sz="1600" smtClean="0">
                <a:solidFill>
                  <a:srgbClr val="FF9900"/>
                </a:solidFill>
              </a:rPr>
              <a:pPr/>
              <a:t>13</a:t>
            </a:fld>
            <a:endParaRPr lang="it-IT" altLang="it-IT" sz="1600">
              <a:solidFill>
                <a:srgbClr val="FF9900"/>
              </a:solidFill>
            </a:endParaRPr>
          </a:p>
        </p:txBody>
      </p:sp>
      <p:pic>
        <p:nvPicPr>
          <p:cNvPr id="25606" name="Immagine 2">
            <a:extLst>
              <a:ext uri="{FF2B5EF4-FFF2-40B4-BE49-F238E27FC236}">
                <a16:creationId xmlns:a16="http://schemas.microsoft.com/office/drawing/2014/main" id="{8E796DE7-2171-4F83-8DE3-88C94FDA2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06463"/>
            <a:ext cx="864235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numero diapositiva 1">
            <a:extLst>
              <a:ext uri="{FF2B5EF4-FFF2-40B4-BE49-F238E27FC236}">
                <a16:creationId xmlns:a16="http://schemas.microsoft.com/office/drawing/2014/main" id="{4B11F4FF-6E81-4544-8228-7A35AB723034}"/>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A2DDD175-C389-429E-AE7D-A029783494DF}" type="slidenum">
              <a:rPr lang="it-IT" altLang="it-IT" sz="1600" b="1">
                <a:solidFill>
                  <a:srgbClr val="FF9900"/>
                </a:solidFill>
              </a:rPr>
              <a:pPr algn="r"/>
              <a:t>14</a:t>
            </a:fld>
            <a:endParaRPr lang="it-IT" altLang="it-IT" sz="1600" b="1">
              <a:solidFill>
                <a:srgbClr val="FF9900"/>
              </a:solidFill>
            </a:endParaRPr>
          </a:p>
        </p:txBody>
      </p:sp>
      <p:sp>
        <p:nvSpPr>
          <p:cNvPr id="26627" name="Text Box 2">
            <a:extLst>
              <a:ext uri="{FF2B5EF4-FFF2-40B4-BE49-F238E27FC236}">
                <a16:creationId xmlns:a16="http://schemas.microsoft.com/office/drawing/2014/main" id="{C93EF4CA-1C67-47DE-971E-E0BEB098055B}"/>
              </a:ext>
            </a:extLst>
          </p:cNvPr>
          <p:cNvSpPr txBox="1">
            <a:spLocks noChangeArrowheads="1"/>
          </p:cNvSpPr>
          <p:nvPr/>
        </p:nvSpPr>
        <p:spPr bwMode="auto">
          <a:xfrm>
            <a:off x="762000" y="152400"/>
            <a:ext cx="351948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SUDDIVISIONE PER AREA</a:t>
            </a:r>
          </a:p>
        </p:txBody>
      </p:sp>
      <p:sp>
        <p:nvSpPr>
          <p:cNvPr id="26628" name="Text Box 6">
            <a:extLst>
              <a:ext uri="{FF2B5EF4-FFF2-40B4-BE49-F238E27FC236}">
                <a16:creationId xmlns:a16="http://schemas.microsoft.com/office/drawing/2014/main" id="{15DDC8C5-6BD5-4739-8D66-D17749844677}"/>
              </a:ext>
            </a:extLst>
          </p:cNvPr>
          <p:cNvSpPr txBox="1">
            <a:spLocks noChangeArrowheads="1"/>
          </p:cNvSpPr>
          <p:nvPr/>
        </p:nvSpPr>
        <p:spPr bwMode="auto">
          <a:xfrm>
            <a:off x="107950" y="6219825"/>
            <a:ext cx="3584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IEA key world energy statistics 2019</a:t>
            </a:r>
          </a:p>
        </p:txBody>
      </p:sp>
      <p:sp>
        <p:nvSpPr>
          <p:cNvPr id="26629" name="Slide Number Placeholder 1">
            <a:extLst>
              <a:ext uri="{FF2B5EF4-FFF2-40B4-BE49-F238E27FC236}">
                <a16:creationId xmlns:a16="http://schemas.microsoft.com/office/drawing/2014/main" id="{0DE032C5-1F1A-4829-8A74-A9D55297057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4E14C3F7-4A05-40CA-80BE-398B5AE64F02}" type="slidenum">
              <a:rPr lang="it-IT" altLang="it-IT" sz="1600" smtClean="0">
                <a:solidFill>
                  <a:srgbClr val="FF9900"/>
                </a:solidFill>
              </a:rPr>
              <a:pPr/>
              <a:t>14</a:t>
            </a:fld>
            <a:endParaRPr lang="it-IT" altLang="it-IT" sz="1600">
              <a:solidFill>
                <a:srgbClr val="FF9900"/>
              </a:solidFill>
            </a:endParaRPr>
          </a:p>
        </p:txBody>
      </p:sp>
      <p:pic>
        <p:nvPicPr>
          <p:cNvPr id="26630" name="Immagine 2">
            <a:extLst>
              <a:ext uri="{FF2B5EF4-FFF2-40B4-BE49-F238E27FC236}">
                <a16:creationId xmlns:a16="http://schemas.microsoft.com/office/drawing/2014/main" id="{E2AD9E01-ADC9-4CC7-A6FF-3471EFFBA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50" b="3780"/>
          <a:stretch>
            <a:fillRect/>
          </a:stretch>
        </p:blipFill>
        <p:spPr bwMode="auto">
          <a:xfrm>
            <a:off x="441325" y="981075"/>
            <a:ext cx="823436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numero diapositiva 1">
            <a:extLst>
              <a:ext uri="{FF2B5EF4-FFF2-40B4-BE49-F238E27FC236}">
                <a16:creationId xmlns:a16="http://schemas.microsoft.com/office/drawing/2014/main" id="{0B621697-53D3-4DD5-BDB8-33F6A602CA58}"/>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813BBD67-BAAA-493C-8E4B-2E34A4AA4595}" type="slidenum">
              <a:rPr lang="it-IT" altLang="it-IT" sz="1600" b="1">
                <a:solidFill>
                  <a:srgbClr val="FF9900"/>
                </a:solidFill>
              </a:rPr>
              <a:pPr algn="r"/>
              <a:t>15</a:t>
            </a:fld>
            <a:endParaRPr lang="it-IT" altLang="it-IT" sz="1600" b="1">
              <a:solidFill>
                <a:srgbClr val="FF9900"/>
              </a:solidFill>
            </a:endParaRPr>
          </a:p>
        </p:txBody>
      </p:sp>
      <p:sp>
        <p:nvSpPr>
          <p:cNvPr id="27651" name="Text Box 2">
            <a:extLst>
              <a:ext uri="{FF2B5EF4-FFF2-40B4-BE49-F238E27FC236}">
                <a16:creationId xmlns:a16="http://schemas.microsoft.com/office/drawing/2014/main" id="{185419A9-CB9A-49B6-B19A-C3AFAB9FE4EE}"/>
              </a:ext>
            </a:extLst>
          </p:cNvPr>
          <p:cNvSpPr txBox="1">
            <a:spLocks noChangeArrowheads="1"/>
          </p:cNvSpPr>
          <p:nvPr/>
        </p:nvSpPr>
        <p:spPr bwMode="auto">
          <a:xfrm>
            <a:off x="762000" y="152400"/>
            <a:ext cx="324326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CONSUMO PRO CAPITE</a:t>
            </a:r>
            <a:endParaRPr lang="en-US" altLang="it-IT" sz="2200" b="1">
              <a:solidFill>
                <a:srgbClr val="003F6E"/>
              </a:solidFill>
            </a:endParaRPr>
          </a:p>
        </p:txBody>
      </p:sp>
      <p:sp>
        <p:nvSpPr>
          <p:cNvPr id="92165" name="Text Box 5">
            <a:extLst>
              <a:ext uri="{FF2B5EF4-FFF2-40B4-BE49-F238E27FC236}">
                <a16:creationId xmlns:a16="http://schemas.microsoft.com/office/drawing/2014/main" id="{BF64F277-003F-4006-B7E5-29FBD5EA9720}"/>
              </a:ext>
            </a:extLst>
          </p:cNvPr>
          <p:cNvSpPr txBox="1">
            <a:spLocks noChangeArrowheads="1"/>
          </p:cNvSpPr>
          <p:nvPr/>
        </p:nvSpPr>
        <p:spPr bwMode="auto">
          <a:xfrm>
            <a:off x="179388" y="974725"/>
            <a:ext cx="8229600" cy="5570538"/>
          </a:xfrm>
          <a:prstGeom prst="rect">
            <a:avLst/>
          </a:prstGeom>
          <a:noFill/>
          <a:ln>
            <a:noFill/>
          </a:ln>
          <a:effectLst/>
        </p:spPr>
        <p:txBody>
          <a:bodyPr lIns="0" tIns="0" rIns="0" bIns="0">
            <a:spAutoFit/>
          </a:bodyPr>
          <a:lstStyle>
            <a:lvl1pPr marL="354013" indent="-354013" eaLnBrk="0" hangingPunct="0">
              <a:spcBef>
                <a:spcPct val="20000"/>
              </a:spcBef>
              <a:defRPr>
                <a:solidFill>
                  <a:srgbClr val="2C5986"/>
                </a:solidFill>
                <a:latin typeface="Arial" panose="020B0604020202020204" pitchFamily="34" charset="0"/>
              </a:defRPr>
            </a:lvl1pPr>
            <a:lvl2pPr marL="793750" indent="-260350" eaLnBrk="0" hangingPunct="0">
              <a:spcBef>
                <a:spcPct val="20000"/>
              </a:spcBef>
              <a:defRPr>
                <a:solidFill>
                  <a:srgbClr val="2C5986"/>
                </a:solidFill>
                <a:latin typeface="Arial" panose="020B0604020202020204" pitchFamily="34" charset="0"/>
              </a:defRPr>
            </a:lvl2pPr>
            <a:lvl3pPr marL="1250950" indent="-277813" eaLnBrk="0" hangingPunct="0">
              <a:spcBef>
                <a:spcPct val="20000"/>
              </a:spcBef>
              <a:defRPr>
                <a:solidFill>
                  <a:srgbClr val="2C5986"/>
                </a:solidFill>
                <a:latin typeface="Arial" panose="020B0604020202020204" pitchFamily="34" charset="0"/>
              </a:defRPr>
            </a:lvl3pPr>
            <a:lvl4pPr marL="1658938" indent="-228600" eaLnBrk="0" hangingPunct="0">
              <a:spcBef>
                <a:spcPct val="20000"/>
              </a:spcBef>
              <a:defRPr>
                <a:solidFill>
                  <a:srgbClr val="2C5986"/>
                </a:solidFill>
                <a:latin typeface="Arial" panose="020B0604020202020204" pitchFamily="34" charset="0"/>
              </a:defRPr>
            </a:lvl4pPr>
            <a:lvl5pPr marL="2066925" indent="-228600" eaLnBrk="0" hangingPunct="0">
              <a:spcBef>
                <a:spcPct val="20000"/>
              </a:spcBef>
              <a:defRPr>
                <a:solidFill>
                  <a:srgbClr val="2C5986"/>
                </a:solidFill>
                <a:latin typeface="Arial" panose="020B0604020202020204" pitchFamily="34" charset="0"/>
              </a:defRPr>
            </a:lvl5pPr>
            <a:lvl6pPr marL="2524125" indent="-228600" eaLnBrk="0" fontAlgn="base" hangingPunct="0">
              <a:spcBef>
                <a:spcPct val="20000"/>
              </a:spcBef>
              <a:spcAft>
                <a:spcPct val="0"/>
              </a:spcAft>
              <a:defRPr>
                <a:solidFill>
                  <a:srgbClr val="2C5986"/>
                </a:solidFill>
                <a:latin typeface="Arial" panose="020B0604020202020204" pitchFamily="34" charset="0"/>
              </a:defRPr>
            </a:lvl6pPr>
            <a:lvl7pPr marL="2981325" indent="-228600" eaLnBrk="0" fontAlgn="base" hangingPunct="0">
              <a:spcBef>
                <a:spcPct val="20000"/>
              </a:spcBef>
              <a:spcAft>
                <a:spcPct val="0"/>
              </a:spcAft>
              <a:defRPr>
                <a:solidFill>
                  <a:srgbClr val="2C5986"/>
                </a:solidFill>
                <a:latin typeface="Arial" panose="020B0604020202020204" pitchFamily="34" charset="0"/>
              </a:defRPr>
            </a:lvl7pPr>
            <a:lvl8pPr marL="3438525" indent="-228600" eaLnBrk="0" fontAlgn="base" hangingPunct="0">
              <a:spcBef>
                <a:spcPct val="20000"/>
              </a:spcBef>
              <a:spcAft>
                <a:spcPct val="0"/>
              </a:spcAft>
              <a:defRPr>
                <a:solidFill>
                  <a:srgbClr val="2C5986"/>
                </a:solidFill>
                <a:latin typeface="Arial" panose="020B0604020202020204" pitchFamily="34" charset="0"/>
              </a:defRPr>
            </a:lvl8pPr>
            <a:lvl9pPr marL="3895725" indent="-228600" eaLnBrk="0" fontAlgn="base" hangingPunct="0">
              <a:spcBef>
                <a:spcPct val="20000"/>
              </a:spcBef>
              <a:spcAft>
                <a:spcPct val="0"/>
              </a:spcAft>
              <a:defRPr>
                <a:solidFill>
                  <a:srgbClr val="2C5986"/>
                </a:solidFill>
                <a:latin typeface="Arial" panose="020B0604020202020204" pitchFamily="34" charset="0"/>
              </a:defRPr>
            </a:lvl9pPr>
          </a:lstStyle>
          <a:p>
            <a:pPr>
              <a:lnSpc>
                <a:spcPct val="90000"/>
              </a:lnSpc>
              <a:buClr>
                <a:srgbClr val="FF0000"/>
              </a:buClr>
              <a:buSzPct val="80000"/>
              <a:buFont typeface="Wingdings" panose="05000000000000000000" pitchFamily="2" charset="2"/>
              <a:buChar char="l"/>
              <a:defRPr/>
            </a:pPr>
            <a:r>
              <a:rPr lang="it-IT" altLang="it-IT" sz="2000" b="1" u="sng" dirty="0">
                <a:solidFill>
                  <a:srgbClr val="003F6E"/>
                </a:solidFill>
                <a:effectLst>
                  <a:outerShdw blurRad="38100" dist="38100" dir="2700000" algn="tl">
                    <a:srgbClr val="000000">
                      <a:alpha val="43137"/>
                    </a:srgbClr>
                  </a:outerShdw>
                </a:effectLst>
              </a:rPr>
              <a:t>ITALIA (2012)</a:t>
            </a:r>
            <a:br>
              <a:rPr lang="it-IT" altLang="it-IT" sz="2000" b="1" dirty="0">
                <a:solidFill>
                  <a:srgbClr val="003F6E"/>
                </a:solidFill>
              </a:rPr>
            </a:br>
            <a:r>
              <a:rPr lang="it-IT" altLang="it-IT" sz="2000" b="1" dirty="0">
                <a:solidFill>
                  <a:srgbClr val="003F6E"/>
                </a:solidFill>
              </a:rPr>
              <a:t>Disponibilità energetica annua fonti primarie: 173.3 </a:t>
            </a:r>
            <a:r>
              <a:rPr lang="it-IT" altLang="it-IT" sz="2000" b="1" dirty="0" err="1">
                <a:solidFill>
                  <a:srgbClr val="003F6E"/>
                </a:solidFill>
              </a:rPr>
              <a:t>Mtep</a:t>
            </a:r>
            <a:r>
              <a:rPr lang="it-IT" altLang="it-IT" sz="2000" b="1" dirty="0">
                <a:solidFill>
                  <a:srgbClr val="003F6E"/>
                </a:solidFill>
              </a:rPr>
              <a:t>/y</a:t>
            </a:r>
            <a:br>
              <a:rPr lang="it-IT" altLang="it-IT" sz="2000" b="1" dirty="0">
                <a:solidFill>
                  <a:srgbClr val="003F6E"/>
                </a:solidFill>
              </a:rPr>
            </a:br>
            <a:r>
              <a:rPr lang="it-IT" altLang="it-IT" sz="2000" b="1" dirty="0">
                <a:solidFill>
                  <a:srgbClr val="003F6E"/>
                </a:solidFill>
              </a:rPr>
              <a:t>Popolazione: 60.8 milioni di persone</a:t>
            </a:r>
            <a:br>
              <a:rPr lang="it-IT" altLang="it-IT" sz="2000" b="1" dirty="0">
                <a:solidFill>
                  <a:srgbClr val="003F6E"/>
                </a:solidFill>
              </a:rPr>
            </a:br>
            <a:r>
              <a:rPr lang="it-IT" altLang="it-IT" sz="2000" b="1" dirty="0">
                <a:solidFill>
                  <a:srgbClr val="003F6E"/>
                </a:solidFill>
              </a:rPr>
              <a:t>Consumo pro capite: 2.85 </a:t>
            </a:r>
            <a:r>
              <a:rPr lang="it-IT" altLang="it-IT" sz="2000" b="1" dirty="0" err="1">
                <a:solidFill>
                  <a:srgbClr val="003F6E"/>
                </a:solidFill>
              </a:rPr>
              <a:t>Tep</a:t>
            </a:r>
            <a:r>
              <a:rPr lang="it-IT" altLang="it-IT" sz="2000" b="1" dirty="0">
                <a:solidFill>
                  <a:srgbClr val="003F6E"/>
                </a:solidFill>
              </a:rPr>
              <a:t>/y</a:t>
            </a:r>
          </a:p>
          <a:p>
            <a:pPr eaLnBrk="1" hangingPunct="1">
              <a:spcBef>
                <a:spcPct val="0"/>
              </a:spcBef>
              <a:buClr>
                <a:srgbClr val="FF0000"/>
              </a:buClr>
              <a:buSzPct val="80000"/>
              <a:buFont typeface="Wingdings" panose="05000000000000000000" pitchFamily="2" charset="2"/>
              <a:buChar char="l"/>
              <a:defRPr/>
            </a:pPr>
            <a:endParaRPr lang="it-IT" altLang="it-IT" sz="2000" b="1" dirty="0">
              <a:solidFill>
                <a:srgbClr val="003F6E"/>
              </a:solidFill>
            </a:endParaRPr>
          </a:p>
          <a:p>
            <a:pPr marL="0" indent="0">
              <a:lnSpc>
                <a:spcPct val="90000"/>
              </a:lnSpc>
              <a:buClr>
                <a:srgbClr val="FF0000"/>
              </a:buClr>
              <a:buSzPct val="80000"/>
              <a:defRPr/>
            </a:pPr>
            <a:r>
              <a:rPr lang="it-IT" altLang="it-IT" sz="2000" b="1" dirty="0">
                <a:solidFill>
                  <a:srgbClr val="003F6E"/>
                </a:solidFill>
              </a:rPr>
              <a:t>2.85 </a:t>
            </a:r>
            <a:r>
              <a:rPr lang="it-IT" altLang="it-IT" sz="2000" b="1" dirty="0" err="1">
                <a:solidFill>
                  <a:srgbClr val="003F6E"/>
                </a:solidFill>
              </a:rPr>
              <a:t>Tep</a:t>
            </a:r>
            <a:r>
              <a:rPr lang="it-IT" altLang="it-IT" sz="2000" b="1" dirty="0">
                <a:solidFill>
                  <a:srgbClr val="003F6E"/>
                </a:solidFill>
              </a:rPr>
              <a:t> = 2850 </a:t>
            </a:r>
            <a:r>
              <a:rPr lang="it-IT" altLang="it-IT" sz="2000" b="1" dirty="0" err="1">
                <a:solidFill>
                  <a:srgbClr val="003F6E"/>
                </a:solidFill>
              </a:rPr>
              <a:t>kgep</a:t>
            </a:r>
            <a:r>
              <a:rPr lang="it-IT" altLang="it-IT" sz="2000" b="1" dirty="0">
                <a:solidFill>
                  <a:srgbClr val="003F6E"/>
                </a:solidFill>
              </a:rPr>
              <a:t> = 2.85x10</a:t>
            </a:r>
            <a:r>
              <a:rPr lang="it-IT" altLang="it-IT" sz="2000" b="1" baseline="30000" dirty="0">
                <a:solidFill>
                  <a:srgbClr val="003F6E"/>
                </a:solidFill>
              </a:rPr>
              <a:t>7</a:t>
            </a:r>
            <a:r>
              <a:rPr lang="it-IT" altLang="it-IT" sz="2000" b="1" dirty="0">
                <a:solidFill>
                  <a:srgbClr val="003F6E"/>
                </a:solidFill>
              </a:rPr>
              <a:t> kcal = 33140 kWh</a:t>
            </a:r>
          </a:p>
          <a:p>
            <a:pPr marL="876300" lvl="1" indent="-342900">
              <a:lnSpc>
                <a:spcPct val="90000"/>
              </a:lnSpc>
              <a:buClr>
                <a:srgbClr val="FF0000"/>
              </a:buClr>
              <a:buSzPct val="80000"/>
              <a:buFont typeface="Wingdings" panose="05000000000000000000" pitchFamily="2" charset="2"/>
              <a:buChar char="Ø"/>
              <a:defRPr/>
            </a:pPr>
            <a:r>
              <a:rPr lang="it-IT" altLang="it-IT" sz="2000" b="1" dirty="0">
                <a:solidFill>
                  <a:srgbClr val="003F6E"/>
                </a:solidFill>
              </a:rPr>
              <a:t>1 </a:t>
            </a:r>
            <a:r>
              <a:rPr lang="it-IT" altLang="it-IT" sz="2000" b="1" dirty="0" err="1">
                <a:solidFill>
                  <a:srgbClr val="003F6E"/>
                </a:solidFill>
              </a:rPr>
              <a:t>kgep</a:t>
            </a:r>
            <a:r>
              <a:rPr lang="it-IT" altLang="it-IT" sz="2000" b="1" dirty="0">
                <a:solidFill>
                  <a:srgbClr val="003F6E"/>
                </a:solidFill>
              </a:rPr>
              <a:t> = 10'000 kcal</a:t>
            </a:r>
          </a:p>
          <a:p>
            <a:pPr marL="876300" lvl="1" indent="-342900">
              <a:lnSpc>
                <a:spcPct val="90000"/>
              </a:lnSpc>
              <a:buClr>
                <a:srgbClr val="FF0000"/>
              </a:buClr>
              <a:buSzPct val="80000"/>
              <a:buFont typeface="Wingdings" panose="05000000000000000000" pitchFamily="2" charset="2"/>
              <a:buChar char="Ø"/>
              <a:defRPr/>
            </a:pPr>
            <a:r>
              <a:rPr lang="it-IT" altLang="it-IT" sz="2000" b="1" dirty="0">
                <a:solidFill>
                  <a:srgbClr val="003F6E"/>
                </a:solidFill>
              </a:rPr>
              <a:t>1 kWh = 860 kcal</a:t>
            </a:r>
          </a:p>
          <a:p>
            <a:pPr marL="93663" indent="0">
              <a:lnSpc>
                <a:spcPct val="90000"/>
              </a:lnSpc>
              <a:buClr>
                <a:srgbClr val="FF0000"/>
              </a:buClr>
              <a:buSzPct val="80000"/>
              <a:defRPr/>
            </a:pPr>
            <a:r>
              <a:rPr lang="it-IT" altLang="it-IT" sz="2000" b="1" dirty="0">
                <a:solidFill>
                  <a:srgbClr val="003F6E"/>
                </a:solidFill>
              </a:rPr>
              <a:t>Corrispondente potenza consumata:</a:t>
            </a:r>
          </a:p>
          <a:p>
            <a:pPr marL="533400" lvl="1" indent="0">
              <a:lnSpc>
                <a:spcPct val="90000"/>
              </a:lnSpc>
              <a:buClr>
                <a:srgbClr val="FF0000"/>
              </a:buClr>
              <a:buSzPct val="80000"/>
              <a:defRPr/>
            </a:pPr>
            <a:r>
              <a:rPr lang="it-IT" altLang="it-IT" sz="2000" b="1" dirty="0">
                <a:solidFill>
                  <a:srgbClr val="003F6E"/>
                </a:solidFill>
              </a:rPr>
              <a:t>33140 kWh/y : 8760 h/y = </a:t>
            </a:r>
            <a:r>
              <a:rPr lang="it-IT" altLang="it-IT" sz="2000" b="1" dirty="0">
                <a:solidFill>
                  <a:srgbClr val="C00000"/>
                </a:solidFill>
              </a:rPr>
              <a:t>3.78 kW</a:t>
            </a:r>
          </a:p>
          <a:p>
            <a:pPr>
              <a:lnSpc>
                <a:spcPct val="90000"/>
              </a:lnSpc>
              <a:buClr>
                <a:srgbClr val="FF0000"/>
              </a:buClr>
              <a:buSzPct val="80000"/>
              <a:buFont typeface="Wingdings" panose="05000000000000000000" pitchFamily="2" charset="2"/>
              <a:buChar char="l"/>
              <a:defRPr/>
            </a:pPr>
            <a:endParaRPr lang="it-IT" altLang="it-IT" sz="2000" b="1" dirty="0">
              <a:solidFill>
                <a:srgbClr val="003F6E"/>
              </a:solidFill>
            </a:endParaRPr>
          </a:p>
          <a:p>
            <a:pPr>
              <a:lnSpc>
                <a:spcPct val="90000"/>
              </a:lnSpc>
              <a:buClr>
                <a:srgbClr val="FF0000"/>
              </a:buClr>
              <a:buSzPct val="80000"/>
              <a:buFont typeface="Wingdings" panose="05000000000000000000" pitchFamily="2" charset="2"/>
              <a:buChar char="l"/>
              <a:defRPr/>
            </a:pPr>
            <a:r>
              <a:rPr lang="it-IT" altLang="it-IT" sz="2000" b="1" u="sng" dirty="0">
                <a:solidFill>
                  <a:srgbClr val="003F6E"/>
                </a:solidFill>
                <a:effectLst>
                  <a:outerShdw blurRad="38100" dist="38100" dir="2700000" algn="tl">
                    <a:srgbClr val="000000">
                      <a:alpha val="43137"/>
                    </a:srgbClr>
                  </a:outerShdw>
                </a:effectLst>
              </a:rPr>
              <a:t>MONDO (2012)</a:t>
            </a:r>
            <a:br>
              <a:rPr lang="it-IT" altLang="it-IT" sz="2000" b="1" dirty="0">
                <a:solidFill>
                  <a:srgbClr val="003F6E"/>
                </a:solidFill>
              </a:rPr>
            </a:br>
            <a:r>
              <a:rPr lang="it-IT" altLang="it-IT" sz="2000" b="1" dirty="0">
                <a:solidFill>
                  <a:srgbClr val="003F6E"/>
                </a:solidFill>
              </a:rPr>
              <a:t>Disponibilità energetica annua fonti primarie: 13371 </a:t>
            </a:r>
            <a:r>
              <a:rPr lang="it-IT" altLang="it-IT" sz="2000" b="1" dirty="0" err="1">
                <a:solidFill>
                  <a:srgbClr val="003F6E"/>
                </a:solidFill>
              </a:rPr>
              <a:t>Mtep</a:t>
            </a:r>
            <a:r>
              <a:rPr lang="it-IT" altLang="it-IT" sz="2000" b="1" dirty="0">
                <a:solidFill>
                  <a:srgbClr val="003F6E"/>
                </a:solidFill>
              </a:rPr>
              <a:t>/y</a:t>
            </a:r>
            <a:br>
              <a:rPr lang="it-IT" altLang="it-IT" sz="2000" b="1" dirty="0">
                <a:solidFill>
                  <a:srgbClr val="003F6E"/>
                </a:solidFill>
              </a:rPr>
            </a:br>
            <a:r>
              <a:rPr lang="it-IT" altLang="it-IT" sz="2000" b="1" dirty="0">
                <a:solidFill>
                  <a:srgbClr val="003F6E"/>
                </a:solidFill>
              </a:rPr>
              <a:t>Popolazione: 7.02 miliardi di persone</a:t>
            </a:r>
            <a:br>
              <a:rPr lang="it-IT" altLang="it-IT" sz="2000" b="1" dirty="0">
                <a:solidFill>
                  <a:srgbClr val="003F6E"/>
                </a:solidFill>
              </a:rPr>
            </a:br>
            <a:r>
              <a:rPr lang="it-IT" altLang="it-IT" sz="2000" b="1" dirty="0">
                <a:solidFill>
                  <a:srgbClr val="003F6E"/>
                </a:solidFill>
              </a:rPr>
              <a:t>Consumo pro capite: 1.90 </a:t>
            </a:r>
            <a:r>
              <a:rPr lang="it-IT" altLang="it-IT" sz="2000" b="1" dirty="0" err="1">
                <a:solidFill>
                  <a:srgbClr val="003F6E"/>
                </a:solidFill>
              </a:rPr>
              <a:t>Tep</a:t>
            </a:r>
            <a:r>
              <a:rPr lang="it-IT" altLang="it-IT" sz="2000" b="1" dirty="0">
                <a:solidFill>
                  <a:srgbClr val="003F6E"/>
                </a:solidFill>
              </a:rPr>
              <a:t>/y</a:t>
            </a:r>
            <a:br>
              <a:rPr lang="it-IT" altLang="it-IT" sz="2000" b="1" dirty="0">
                <a:solidFill>
                  <a:srgbClr val="003F6E"/>
                </a:solidFill>
              </a:rPr>
            </a:br>
            <a:r>
              <a:rPr lang="it-IT" altLang="it-IT" sz="2000" b="1" dirty="0">
                <a:solidFill>
                  <a:srgbClr val="003F6E"/>
                </a:solidFill>
              </a:rPr>
              <a:t>Potenza corrispondente: </a:t>
            </a:r>
            <a:r>
              <a:rPr lang="it-IT" altLang="it-IT" sz="2000" b="1" dirty="0">
                <a:solidFill>
                  <a:srgbClr val="C00000"/>
                </a:solidFill>
              </a:rPr>
              <a:t>2.52 kW</a:t>
            </a:r>
          </a:p>
          <a:p>
            <a:pPr marL="93663" indent="0">
              <a:lnSpc>
                <a:spcPct val="90000"/>
              </a:lnSpc>
              <a:buClr>
                <a:srgbClr val="FF0000"/>
              </a:buClr>
              <a:buSzPct val="80000"/>
              <a:defRPr/>
            </a:pPr>
            <a:endParaRPr lang="it-IT" altLang="it-IT" sz="2000" b="1" dirty="0">
              <a:solidFill>
                <a:srgbClr val="003F6E"/>
              </a:solidFill>
            </a:endParaRPr>
          </a:p>
          <a:p>
            <a:pPr marL="876300" lvl="1" indent="-342900">
              <a:lnSpc>
                <a:spcPct val="90000"/>
              </a:lnSpc>
              <a:buClr>
                <a:srgbClr val="FF0000"/>
              </a:buClr>
              <a:buSzPct val="80000"/>
              <a:buFont typeface="Wingdings" panose="05000000000000000000" pitchFamily="2" charset="2"/>
              <a:buChar char="Ø"/>
              <a:defRPr/>
            </a:pPr>
            <a:endParaRPr lang="it-IT" altLang="it-IT" sz="2000" b="1" dirty="0">
              <a:solidFill>
                <a:srgbClr val="003F6E"/>
              </a:solidFill>
            </a:endParaRPr>
          </a:p>
        </p:txBody>
      </p:sp>
      <p:sp>
        <p:nvSpPr>
          <p:cNvPr id="27653" name="Slide Number Placeholder 1">
            <a:extLst>
              <a:ext uri="{FF2B5EF4-FFF2-40B4-BE49-F238E27FC236}">
                <a16:creationId xmlns:a16="http://schemas.microsoft.com/office/drawing/2014/main" id="{886F6725-46B6-4DF1-86F3-0E2B84AAFC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5EE08FF4-6610-45E8-839A-5AEAF8E055FA}" type="slidenum">
              <a:rPr lang="it-IT" altLang="it-IT" sz="1600" smtClean="0">
                <a:solidFill>
                  <a:srgbClr val="FF9900"/>
                </a:solidFill>
              </a:rPr>
              <a:pPr/>
              <a:t>15</a:t>
            </a:fld>
            <a:endParaRPr lang="it-IT" altLang="it-IT" sz="1600">
              <a:solidFill>
                <a:srgbClr val="FF99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9">
            <a:extLst>
              <a:ext uri="{FF2B5EF4-FFF2-40B4-BE49-F238E27FC236}">
                <a16:creationId xmlns:a16="http://schemas.microsoft.com/office/drawing/2014/main" id="{E9EE3436-5332-4B59-903D-B9012B05E20F}"/>
              </a:ext>
            </a:extLst>
          </p:cNvPr>
          <p:cNvGrpSpPr>
            <a:grpSpLocks noChangeAspect="1"/>
          </p:cNvGrpSpPr>
          <p:nvPr/>
        </p:nvGrpSpPr>
        <p:grpSpPr bwMode="auto">
          <a:xfrm>
            <a:off x="20638" y="855663"/>
            <a:ext cx="9042400" cy="5380037"/>
            <a:chOff x="22" y="624"/>
            <a:chExt cx="5696" cy="3389"/>
          </a:xfrm>
        </p:grpSpPr>
        <p:sp>
          <p:nvSpPr>
            <p:cNvPr id="28679" name="AutoShape 8">
              <a:extLst>
                <a:ext uri="{FF2B5EF4-FFF2-40B4-BE49-F238E27FC236}">
                  <a16:creationId xmlns:a16="http://schemas.microsoft.com/office/drawing/2014/main" id="{1ACA9499-3785-4CDD-B329-4646C5D51A52}"/>
                </a:ext>
              </a:extLst>
            </p:cNvPr>
            <p:cNvSpPr>
              <a:spLocks noChangeAspect="1" noChangeArrowheads="1" noTextEdit="1"/>
            </p:cNvSpPr>
            <p:nvPr/>
          </p:nvSpPr>
          <p:spPr bwMode="auto">
            <a:xfrm>
              <a:off x="22" y="624"/>
              <a:ext cx="5692" cy="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28680" name="Picture 10">
              <a:extLst>
                <a:ext uri="{FF2B5EF4-FFF2-40B4-BE49-F238E27FC236}">
                  <a16:creationId xmlns:a16="http://schemas.microsoft.com/office/drawing/2014/main" id="{BC80BEEF-5B13-4B95-9CE1-B88145363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6"/>
            <a:stretch>
              <a:fillRect/>
            </a:stretch>
          </p:blipFill>
          <p:spPr bwMode="auto">
            <a:xfrm>
              <a:off x="119" y="624"/>
              <a:ext cx="5599" cy="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5" name="Segnaposto numero diapositiva 1">
            <a:extLst>
              <a:ext uri="{FF2B5EF4-FFF2-40B4-BE49-F238E27FC236}">
                <a16:creationId xmlns:a16="http://schemas.microsoft.com/office/drawing/2014/main" id="{5B3E1926-F746-47F9-AF45-3F46B0F4B68C}"/>
              </a:ext>
            </a:extLst>
          </p:cNvPr>
          <p:cNvSpPr txBox="1">
            <a:spLocks noGrp="1"/>
          </p:cNvSpPr>
          <p:nvPr/>
        </p:nvSpPr>
        <p:spPr bwMode="auto">
          <a:xfrm>
            <a:off x="8845550" y="260350"/>
            <a:ext cx="1192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7EFC9885-5CD4-483D-AC9E-201B61E2F02C}" type="slidenum">
              <a:rPr lang="it-IT" altLang="it-IT" sz="1600" b="1">
                <a:solidFill>
                  <a:srgbClr val="FF9900"/>
                </a:solidFill>
              </a:rPr>
              <a:pPr algn="r"/>
              <a:t>16</a:t>
            </a:fld>
            <a:endParaRPr lang="it-IT" altLang="it-IT" sz="1600" b="1">
              <a:solidFill>
                <a:srgbClr val="FF9900"/>
              </a:solidFill>
            </a:endParaRPr>
          </a:p>
        </p:txBody>
      </p:sp>
      <p:sp>
        <p:nvSpPr>
          <p:cNvPr id="28676" name="Text Box 2">
            <a:extLst>
              <a:ext uri="{FF2B5EF4-FFF2-40B4-BE49-F238E27FC236}">
                <a16:creationId xmlns:a16="http://schemas.microsoft.com/office/drawing/2014/main" id="{1BE1961E-860C-4750-8636-E2CD7018B167}"/>
              </a:ext>
            </a:extLst>
          </p:cNvPr>
          <p:cNvSpPr txBox="1">
            <a:spLocks noChangeArrowheads="1"/>
          </p:cNvSpPr>
          <p:nvPr/>
        </p:nvSpPr>
        <p:spPr bwMode="auto">
          <a:xfrm>
            <a:off x="762000" y="152400"/>
            <a:ext cx="324326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CONSUMO PRO CAPITE</a:t>
            </a:r>
            <a:endParaRPr lang="en-US" altLang="it-IT" sz="2200" b="1">
              <a:solidFill>
                <a:srgbClr val="003F6E"/>
              </a:solidFill>
            </a:endParaRPr>
          </a:p>
        </p:txBody>
      </p:sp>
      <p:sp>
        <p:nvSpPr>
          <p:cNvPr id="28677" name="Text Box 6">
            <a:extLst>
              <a:ext uri="{FF2B5EF4-FFF2-40B4-BE49-F238E27FC236}">
                <a16:creationId xmlns:a16="http://schemas.microsoft.com/office/drawing/2014/main" id="{8852DCE6-11C9-447C-95F1-214309230A5B}"/>
              </a:ext>
            </a:extLst>
          </p:cNvPr>
          <p:cNvSpPr txBox="1">
            <a:spLocks noChangeArrowheads="1"/>
          </p:cNvSpPr>
          <p:nvPr/>
        </p:nvSpPr>
        <p:spPr bwMode="auto">
          <a:xfrm>
            <a:off x="3348038" y="6219825"/>
            <a:ext cx="4660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June 2014</a:t>
            </a:r>
          </a:p>
        </p:txBody>
      </p:sp>
      <p:sp>
        <p:nvSpPr>
          <p:cNvPr id="28678" name="Slide Number Placeholder 1">
            <a:extLst>
              <a:ext uri="{FF2B5EF4-FFF2-40B4-BE49-F238E27FC236}">
                <a16:creationId xmlns:a16="http://schemas.microsoft.com/office/drawing/2014/main" id="{4FDD760B-4889-4D95-B63D-9C824BFF69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6628D67-0020-4A79-88C7-22165267D909}" type="slidenum">
              <a:rPr lang="it-IT" altLang="it-IT" sz="1600" smtClean="0">
                <a:solidFill>
                  <a:srgbClr val="FF9900"/>
                </a:solidFill>
              </a:rPr>
              <a:pPr/>
              <a:t>16</a:t>
            </a:fld>
            <a:endParaRPr lang="it-IT" altLang="it-IT" sz="1600">
              <a:solidFill>
                <a:srgbClr val="FF99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numero diapositiva 1">
            <a:extLst>
              <a:ext uri="{FF2B5EF4-FFF2-40B4-BE49-F238E27FC236}">
                <a16:creationId xmlns:a16="http://schemas.microsoft.com/office/drawing/2014/main" id="{350294FD-B1CB-4E7D-98F9-B89999F3CD9A}"/>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0378FC1C-B22C-48B1-BDC0-9114CDBE82D7}" type="slidenum">
              <a:rPr lang="it-IT" altLang="it-IT" sz="1600" b="1">
                <a:solidFill>
                  <a:srgbClr val="FF9900"/>
                </a:solidFill>
              </a:rPr>
              <a:pPr algn="r"/>
              <a:t>17</a:t>
            </a:fld>
            <a:endParaRPr lang="it-IT" altLang="it-IT" sz="1600" b="1">
              <a:solidFill>
                <a:srgbClr val="FF9900"/>
              </a:solidFill>
            </a:endParaRPr>
          </a:p>
        </p:txBody>
      </p:sp>
      <p:sp>
        <p:nvSpPr>
          <p:cNvPr id="29699" name="Text Box 2">
            <a:extLst>
              <a:ext uri="{FF2B5EF4-FFF2-40B4-BE49-F238E27FC236}">
                <a16:creationId xmlns:a16="http://schemas.microsoft.com/office/drawing/2014/main" id="{38453BE0-58E1-4EBF-A712-9A25EDA9FD63}"/>
              </a:ext>
            </a:extLst>
          </p:cNvPr>
          <p:cNvSpPr txBox="1">
            <a:spLocks noChangeArrowheads="1"/>
          </p:cNvSpPr>
          <p:nvPr/>
        </p:nvSpPr>
        <p:spPr bwMode="auto">
          <a:xfrm>
            <a:off x="762000" y="152400"/>
            <a:ext cx="10541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ESEMPI</a:t>
            </a:r>
            <a:endParaRPr lang="en-US" altLang="it-IT" sz="2200" b="1">
              <a:solidFill>
                <a:srgbClr val="003F6E"/>
              </a:solidFill>
            </a:endParaRPr>
          </a:p>
        </p:txBody>
      </p:sp>
      <p:sp>
        <p:nvSpPr>
          <p:cNvPr id="94212" name="Text Box 4">
            <a:extLst>
              <a:ext uri="{FF2B5EF4-FFF2-40B4-BE49-F238E27FC236}">
                <a16:creationId xmlns:a16="http://schemas.microsoft.com/office/drawing/2014/main" id="{128336A0-6509-4280-BE86-2EF53DFADD99}"/>
              </a:ext>
            </a:extLst>
          </p:cNvPr>
          <p:cNvSpPr txBox="1">
            <a:spLocks noChangeArrowheads="1"/>
          </p:cNvSpPr>
          <p:nvPr/>
        </p:nvSpPr>
        <p:spPr bwMode="auto">
          <a:xfrm>
            <a:off x="179388" y="974725"/>
            <a:ext cx="8229600" cy="4554538"/>
          </a:xfrm>
          <a:prstGeom prst="rect">
            <a:avLst/>
          </a:prstGeom>
          <a:noFill/>
          <a:ln>
            <a:noFill/>
          </a:ln>
          <a:effectLst/>
        </p:spPr>
        <p:txBody>
          <a:bodyPr lIns="0" tIns="0" rIns="0" bIns="0">
            <a:spAutoFit/>
          </a:bodyPr>
          <a:lstStyle>
            <a:lvl1pPr eaLnBrk="0" hangingPunct="0">
              <a:spcBef>
                <a:spcPct val="20000"/>
              </a:spcBef>
              <a:defRPr>
                <a:solidFill>
                  <a:srgbClr val="2C5986"/>
                </a:solidFill>
                <a:latin typeface="Arial" panose="020B0604020202020204" pitchFamily="34" charset="0"/>
              </a:defRPr>
            </a:lvl1pPr>
            <a:lvl2pPr marL="439738" indent="-260350" eaLnBrk="0" hangingPunct="0">
              <a:spcBef>
                <a:spcPct val="20000"/>
              </a:spcBef>
              <a:defRPr>
                <a:solidFill>
                  <a:srgbClr val="2C5986"/>
                </a:solidFill>
                <a:latin typeface="Arial" panose="020B0604020202020204" pitchFamily="34" charset="0"/>
              </a:defRPr>
            </a:lvl2pPr>
            <a:lvl3pPr marL="896938" indent="-277813" eaLnBrk="0" hangingPunct="0">
              <a:spcBef>
                <a:spcPct val="20000"/>
              </a:spcBef>
              <a:defRPr>
                <a:solidFill>
                  <a:srgbClr val="2C5986"/>
                </a:solidFill>
                <a:latin typeface="Arial" panose="020B0604020202020204" pitchFamily="34" charset="0"/>
              </a:defRPr>
            </a:lvl3pPr>
            <a:lvl4pPr marL="1600200" indent="-228600" eaLnBrk="0" hangingPunct="0">
              <a:spcBef>
                <a:spcPct val="20000"/>
              </a:spcBef>
              <a:defRPr>
                <a:solidFill>
                  <a:srgbClr val="2C5986"/>
                </a:solidFill>
                <a:latin typeface="Arial" panose="020B0604020202020204" pitchFamily="34" charset="0"/>
              </a:defRPr>
            </a:lvl4pPr>
            <a:lvl5pPr marL="2057400" indent="-228600" eaLnBrk="0" hangingPunct="0">
              <a:spcBef>
                <a:spcPct val="20000"/>
              </a:spcBef>
              <a:defRPr>
                <a:solidFill>
                  <a:srgbClr val="2C5986"/>
                </a:solidFill>
                <a:latin typeface="Arial" panose="020B0604020202020204" pitchFamily="34" charset="0"/>
              </a:defRPr>
            </a:lvl5pPr>
            <a:lvl6pPr marL="2514600" indent="-228600" eaLnBrk="0" fontAlgn="base" hangingPunct="0">
              <a:spcBef>
                <a:spcPct val="20000"/>
              </a:spcBef>
              <a:spcAft>
                <a:spcPct val="0"/>
              </a:spcAft>
              <a:defRPr>
                <a:solidFill>
                  <a:srgbClr val="2C5986"/>
                </a:solidFill>
                <a:latin typeface="Arial" panose="020B0604020202020204" pitchFamily="34" charset="0"/>
              </a:defRPr>
            </a:lvl6pPr>
            <a:lvl7pPr marL="2971800" indent="-228600" eaLnBrk="0" fontAlgn="base" hangingPunct="0">
              <a:spcBef>
                <a:spcPct val="20000"/>
              </a:spcBef>
              <a:spcAft>
                <a:spcPct val="0"/>
              </a:spcAft>
              <a:defRPr>
                <a:solidFill>
                  <a:srgbClr val="2C5986"/>
                </a:solidFill>
                <a:latin typeface="Arial" panose="020B0604020202020204" pitchFamily="34" charset="0"/>
              </a:defRPr>
            </a:lvl7pPr>
            <a:lvl8pPr marL="3429000" indent="-228600" eaLnBrk="0" fontAlgn="base" hangingPunct="0">
              <a:spcBef>
                <a:spcPct val="20000"/>
              </a:spcBef>
              <a:spcAft>
                <a:spcPct val="0"/>
              </a:spcAft>
              <a:defRPr>
                <a:solidFill>
                  <a:srgbClr val="2C5986"/>
                </a:solidFill>
                <a:latin typeface="Arial" panose="020B0604020202020204" pitchFamily="34" charset="0"/>
              </a:defRPr>
            </a:lvl8pPr>
            <a:lvl9pPr marL="3886200" indent="-228600" eaLnBrk="0" fontAlgn="base" hangingPunct="0">
              <a:spcBef>
                <a:spcPct val="20000"/>
              </a:spcBef>
              <a:spcAft>
                <a:spcPct val="0"/>
              </a:spcAft>
              <a:defRPr>
                <a:solidFill>
                  <a:srgbClr val="2C5986"/>
                </a:solidFill>
                <a:latin typeface="Arial" panose="020B0604020202020204" pitchFamily="34" charset="0"/>
              </a:defRPr>
            </a:lvl9pPr>
          </a:lstStyle>
          <a:p>
            <a:pPr>
              <a:lnSpc>
                <a:spcPct val="90000"/>
              </a:lnSpc>
              <a:buClr>
                <a:srgbClr val="FF0000"/>
              </a:buClr>
              <a:buFont typeface="Wingdings" panose="05000000000000000000" pitchFamily="2" charset="2"/>
              <a:buNone/>
              <a:defRPr/>
            </a:pPr>
            <a:r>
              <a:rPr lang="it-IT" altLang="it-IT" sz="2000" b="1" u="sng" dirty="0">
                <a:solidFill>
                  <a:srgbClr val="003F6E"/>
                </a:solidFill>
                <a:effectLst>
                  <a:outerShdw blurRad="38100" dist="38100" dir="2700000" algn="tl">
                    <a:srgbClr val="000000">
                      <a:alpha val="43137"/>
                    </a:srgbClr>
                  </a:outerShdw>
                </a:effectLst>
              </a:rPr>
              <a:t>Consumo energetico vitale: </a:t>
            </a:r>
            <a:r>
              <a:rPr lang="it-IT" altLang="it-IT" sz="2000" b="1" dirty="0">
                <a:solidFill>
                  <a:srgbClr val="003F6E"/>
                </a:solidFill>
              </a:rPr>
              <a:t>~2000 kcal/d = 8368 </a:t>
            </a:r>
            <a:r>
              <a:rPr lang="it-IT" altLang="it-IT" sz="2000" b="1" dirty="0" err="1">
                <a:solidFill>
                  <a:srgbClr val="003F6E"/>
                </a:solidFill>
              </a:rPr>
              <a:t>kJ</a:t>
            </a:r>
            <a:r>
              <a:rPr lang="it-IT" altLang="it-IT" sz="2000" b="1" dirty="0">
                <a:solidFill>
                  <a:srgbClr val="003F6E"/>
                </a:solidFill>
              </a:rPr>
              <a:t>/d</a:t>
            </a:r>
          </a:p>
          <a:p>
            <a:pPr marL="800100" lvl="2" indent="-342900">
              <a:lnSpc>
                <a:spcPct val="90000"/>
              </a:lnSpc>
              <a:buClr>
                <a:srgbClr val="FF0000"/>
              </a:buClr>
              <a:buFont typeface="Wingdings" panose="05000000000000000000" pitchFamily="2" charset="2"/>
              <a:buChar char="Ø"/>
              <a:defRPr/>
            </a:pPr>
            <a:r>
              <a:rPr lang="it-IT" altLang="it-IT" sz="2000" b="1" dirty="0">
                <a:solidFill>
                  <a:srgbClr val="003F6E"/>
                </a:solidFill>
              </a:rPr>
              <a:t>1 kcal = 4.184 </a:t>
            </a:r>
            <a:r>
              <a:rPr lang="it-IT" altLang="it-IT" sz="2000" b="1" dirty="0" err="1">
                <a:solidFill>
                  <a:srgbClr val="003F6E"/>
                </a:solidFill>
              </a:rPr>
              <a:t>kJ</a:t>
            </a:r>
            <a:endParaRPr lang="it-IT" altLang="it-IT" sz="2000" b="1" dirty="0">
              <a:solidFill>
                <a:srgbClr val="003F6E"/>
              </a:solidFill>
            </a:endParaRPr>
          </a:p>
          <a:p>
            <a:pPr marL="0" lvl="1" indent="0">
              <a:lnSpc>
                <a:spcPct val="90000"/>
              </a:lnSpc>
              <a:buClr>
                <a:srgbClr val="FF0000"/>
              </a:buClr>
              <a:defRPr/>
            </a:pPr>
            <a:r>
              <a:rPr lang="it-IT" altLang="it-IT" sz="2000" b="1" u="sng" dirty="0">
                <a:solidFill>
                  <a:srgbClr val="003F6E"/>
                </a:solidFill>
                <a:effectLst>
                  <a:outerShdw blurRad="38100" dist="38100" dir="2700000" algn="tl">
                    <a:srgbClr val="000000">
                      <a:alpha val="43137"/>
                    </a:srgbClr>
                  </a:outerShdw>
                </a:effectLst>
              </a:rPr>
              <a:t>Corrispondente potenza consumata:</a:t>
            </a:r>
          </a:p>
          <a:p>
            <a:pPr marL="533400" lvl="1" indent="0">
              <a:lnSpc>
                <a:spcPct val="90000"/>
              </a:lnSpc>
              <a:buClr>
                <a:srgbClr val="FF0000"/>
              </a:buClr>
              <a:buSzPct val="80000"/>
              <a:defRPr/>
            </a:pPr>
            <a:r>
              <a:rPr lang="it-IT" altLang="it-IT" sz="2000" b="1" dirty="0">
                <a:solidFill>
                  <a:srgbClr val="003F6E"/>
                </a:solidFill>
              </a:rPr>
              <a:t>8368 </a:t>
            </a:r>
            <a:r>
              <a:rPr lang="it-IT" altLang="it-IT" sz="2000" b="1" dirty="0" err="1">
                <a:solidFill>
                  <a:srgbClr val="003F6E"/>
                </a:solidFill>
              </a:rPr>
              <a:t>kJ</a:t>
            </a:r>
            <a:r>
              <a:rPr lang="it-IT" altLang="it-IT" sz="2000" b="1" dirty="0">
                <a:solidFill>
                  <a:srgbClr val="003F6E"/>
                </a:solidFill>
              </a:rPr>
              <a:t>/d : 86400 s/d = 97 W</a:t>
            </a:r>
          </a:p>
          <a:p>
            <a:pPr>
              <a:lnSpc>
                <a:spcPct val="90000"/>
              </a:lnSpc>
              <a:buClr>
                <a:srgbClr val="FF0000"/>
              </a:buClr>
              <a:buFont typeface="Wingdings" panose="05000000000000000000" pitchFamily="2" charset="2"/>
              <a:buNone/>
              <a:defRPr/>
            </a:pPr>
            <a:endParaRPr lang="it-IT" altLang="it-IT" sz="2000" b="1" dirty="0">
              <a:solidFill>
                <a:srgbClr val="003F6E"/>
              </a:solidFill>
            </a:endParaRPr>
          </a:p>
          <a:p>
            <a:pPr>
              <a:lnSpc>
                <a:spcPct val="90000"/>
              </a:lnSpc>
              <a:buClr>
                <a:srgbClr val="FF0000"/>
              </a:buClr>
              <a:buFont typeface="Wingdings" panose="05000000000000000000" pitchFamily="2" charset="2"/>
              <a:buNone/>
              <a:defRPr/>
            </a:pPr>
            <a:r>
              <a:rPr lang="it-IT" altLang="it-IT" sz="2000" b="1" u="sng" dirty="0">
                <a:solidFill>
                  <a:srgbClr val="003F6E"/>
                </a:solidFill>
                <a:effectLst>
                  <a:outerShdw blurRad="38100" dist="38100" dir="2700000" algn="tl">
                    <a:srgbClr val="000000">
                      <a:alpha val="43137"/>
                    </a:srgbClr>
                  </a:outerShdw>
                </a:effectLst>
              </a:rPr>
              <a:t>Consumo vitale annuo: </a:t>
            </a:r>
            <a:r>
              <a:rPr lang="it-IT" altLang="it-IT" sz="2000" b="1" dirty="0">
                <a:solidFill>
                  <a:srgbClr val="003F6E"/>
                </a:solidFill>
              </a:rPr>
              <a:t>730000 kcal</a:t>
            </a:r>
            <a:r>
              <a:rPr lang="it-IT" altLang="it-IT" dirty="0"/>
              <a:t> </a:t>
            </a:r>
            <a:r>
              <a:rPr lang="it-IT" altLang="it-IT" b="1" dirty="0">
                <a:solidFill>
                  <a:srgbClr val="003F6E"/>
                </a:solidFill>
              </a:rPr>
              <a:t>= 73 </a:t>
            </a:r>
            <a:r>
              <a:rPr lang="it-IT" altLang="it-IT" b="1" dirty="0" err="1">
                <a:solidFill>
                  <a:srgbClr val="003F6E"/>
                </a:solidFill>
              </a:rPr>
              <a:t>kgep</a:t>
            </a:r>
            <a:r>
              <a:rPr lang="it-IT" altLang="it-IT" sz="2000" b="1" dirty="0">
                <a:solidFill>
                  <a:srgbClr val="003F6E"/>
                </a:solidFill>
              </a:rPr>
              <a:t> = 3057 </a:t>
            </a:r>
            <a:r>
              <a:rPr lang="it-IT" altLang="it-IT" sz="2000" b="1" dirty="0" err="1">
                <a:solidFill>
                  <a:srgbClr val="003F6E"/>
                </a:solidFill>
              </a:rPr>
              <a:t>MJ</a:t>
            </a:r>
            <a:endParaRPr lang="it-IT" altLang="it-IT" sz="2000" b="1" dirty="0">
              <a:solidFill>
                <a:srgbClr val="003F6E"/>
              </a:solidFill>
            </a:endParaRPr>
          </a:p>
          <a:p>
            <a:pPr marL="979488" lvl="2" indent="-342900">
              <a:lnSpc>
                <a:spcPct val="90000"/>
              </a:lnSpc>
              <a:buClr>
                <a:srgbClr val="FF0000"/>
              </a:buClr>
              <a:buFont typeface="Wingdings" panose="05000000000000000000" pitchFamily="2" charset="2"/>
              <a:buChar char="Ø"/>
              <a:defRPr/>
            </a:pPr>
            <a:r>
              <a:rPr lang="it-IT" altLang="it-IT" sz="2000" b="1" dirty="0">
                <a:solidFill>
                  <a:srgbClr val="003F6E"/>
                </a:solidFill>
              </a:rPr>
              <a:t>1 </a:t>
            </a:r>
            <a:r>
              <a:rPr lang="it-IT" altLang="it-IT" sz="2000" b="1" dirty="0" err="1">
                <a:solidFill>
                  <a:srgbClr val="003F6E"/>
                </a:solidFill>
              </a:rPr>
              <a:t>kgep</a:t>
            </a:r>
            <a:r>
              <a:rPr lang="it-IT" altLang="it-IT" sz="2000" b="1" dirty="0">
                <a:solidFill>
                  <a:srgbClr val="003F6E"/>
                </a:solidFill>
              </a:rPr>
              <a:t> = 10'000 kcal</a:t>
            </a:r>
          </a:p>
          <a:p>
            <a:pPr>
              <a:lnSpc>
                <a:spcPct val="90000"/>
              </a:lnSpc>
              <a:buClr>
                <a:srgbClr val="FF0000"/>
              </a:buClr>
              <a:buFont typeface="Wingdings" panose="05000000000000000000" pitchFamily="2" charset="2"/>
              <a:buNone/>
              <a:defRPr/>
            </a:pPr>
            <a:endParaRPr lang="it-IT" altLang="it-IT" sz="2000" b="1" dirty="0">
              <a:solidFill>
                <a:srgbClr val="003F6E"/>
              </a:solidFill>
            </a:endParaRPr>
          </a:p>
          <a:p>
            <a:pPr>
              <a:lnSpc>
                <a:spcPct val="90000"/>
              </a:lnSpc>
              <a:buClr>
                <a:srgbClr val="FF0000"/>
              </a:buClr>
              <a:buFont typeface="Wingdings" panose="05000000000000000000" pitchFamily="2" charset="2"/>
              <a:buNone/>
              <a:defRPr/>
            </a:pPr>
            <a:r>
              <a:rPr lang="it-IT" altLang="it-IT" sz="2000" b="1" u="sng" dirty="0">
                <a:solidFill>
                  <a:srgbClr val="003F6E"/>
                </a:solidFill>
                <a:effectLst>
                  <a:outerShdw blurRad="38100" dist="38100" dir="2700000" algn="tl">
                    <a:srgbClr val="000000">
                      <a:alpha val="43137"/>
                    </a:srgbClr>
                  </a:outerShdw>
                </a:effectLst>
              </a:rPr>
              <a:t>Consumo per viaggio aereo: </a:t>
            </a:r>
            <a:r>
              <a:rPr lang="it-IT" altLang="it-IT" sz="2000" b="1" dirty="0">
                <a:solidFill>
                  <a:srgbClr val="003F6E"/>
                </a:solidFill>
              </a:rPr>
              <a:t>~2.6 litri/100 km-passeggero</a:t>
            </a:r>
          </a:p>
          <a:p>
            <a:pPr>
              <a:lnSpc>
                <a:spcPct val="90000"/>
              </a:lnSpc>
              <a:buClr>
                <a:srgbClr val="FF0000"/>
              </a:buClr>
              <a:buFont typeface="Wingdings" panose="05000000000000000000" pitchFamily="2" charset="2"/>
              <a:buNone/>
              <a:defRPr/>
            </a:pPr>
            <a:r>
              <a:rPr lang="it-IT" altLang="it-IT" sz="2000" b="1" dirty="0">
                <a:solidFill>
                  <a:srgbClr val="003F6E"/>
                </a:solidFill>
              </a:rPr>
              <a:t>Il consumo annuo vitale corrisponde a un volo di circa 3360 km (ossia viaggio </a:t>
            </a:r>
            <a:r>
              <a:rPr lang="it-IT" altLang="it-IT" sz="2000" b="1" dirty="0" err="1">
                <a:solidFill>
                  <a:srgbClr val="003F6E"/>
                </a:solidFill>
              </a:rPr>
              <a:t>AR</a:t>
            </a:r>
            <a:r>
              <a:rPr lang="it-IT" altLang="it-IT" sz="2000" b="1" dirty="0">
                <a:solidFill>
                  <a:srgbClr val="003F6E"/>
                </a:solidFill>
              </a:rPr>
              <a:t> Milano – Istanbul)</a:t>
            </a:r>
          </a:p>
          <a:p>
            <a:pPr>
              <a:lnSpc>
                <a:spcPct val="90000"/>
              </a:lnSpc>
              <a:buClr>
                <a:srgbClr val="FF0000"/>
              </a:buClr>
              <a:buFont typeface="Wingdings" panose="05000000000000000000" pitchFamily="2" charset="2"/>
              <a:buNone/>
              <a:defRPr/>
            </a:pPr>
            <a:endParaRPr lang="it-IT" altLang="it-IT" sz="2000" b="1" dirty="0">
              <a:solidFill>
                <a:srgbClr val="003F6E"/>
              </a:solidFill>
            </a:endParaRPr>
          </a:p>
          <a:p>
            <a:pPr>
              <a:lnSpc>
                <a:spcPct val="90000"/>
              </a:lnSpc>
              <a:buClr>
                <a:srgbClr val="FF0000"/>
              </a:buClr>
              <a:buFont typeface="Wingdings" panose="05000000000000000000" pitchFamily="2" charset="2"/>
              <a:buNone/>
              <a:defRPr/>
            </a:pPr>
            <a:r>
              <a:rPr lang="it-IT" altLang="it-IT" sz="2000" b="1" u="sng" dirty="0">
                <a:solidFill>
                  <a:srgbClr val="003F6E"/>
                </a:solidFill>
                <a:effectLst>
                  <a:outerShdw blurRad="38100" dist="38100" dir="2700000" algn="tl">
                    <a:srgbClr val="000000">
                      <a:alpha val="43137"/>
                    </a:srgbClr>
                  </a:outerShdw>
                </a:effectLst>
              </a:rPr>
              <a:t>Consumo medio pro-capite italiano (2.85 </a:t>
            </a:r>
            <a:r>
              <a:rPr lang="it-IT" altLang="it-IT" sz="2000" b="1" u="sng" dirty="0" err="1">
                <a:solidFill>
                  <a:srgbClr val="003F6E"/>
                </a:solidFill>
                <a:effectLst>
                  <a:outerShdw blurRad="38100" dist="38100" dir="2700000" algn="tl">
                    <a:srgbClr val="000000">
                      <a:alpha val="43137"/>
                    </a:srgbClr>
                  </a:outerShdw>
                </a:effectLst>
              </a:rPr>
              <a:t>Tep</a:t>
            </a:r>
            <a:r>
              <a:rPr lang="it-IT" altLang="it-IT" sz="2000" b="1" u="sng" dirty="0">
                <a:solidFill>
                  <a:srgbClr val="003F6E"/>
                </a:solidFill>
                <a:effectLst>
                  <a:outerShdw blurRad="38100" dist="38100" dir="2700000" algn="tl">
                    <a:srgbClr val="000000">
                      <a:alpha val="43137"/>
                    </a:srgbClr>
                  </a:outerShdw>
                </a:effectLst>
              </a:rPr>
              <a:t>) equivale a circa 39 volte il consumo vitale annuo</a:t>
            </a:r>
          </a:p>
        </p:txBody>
      </p:sp>
      <p:sp>
        <p:nvSpPr>
          <p:cNvPr id="29701" name="Slide Number Placeholder 1">
            <a:extLst>
              <a:ext uri="{FF2B5EF4-FFF2-40B4-BE49-F238E27FC236}">
                <a16:creationId xmlns:a16="http://schemas.microsoft.com/office/drawing/2014/main" id="{6869E468-4C24-4EF6-A42A-C2057ACC95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6B0B0544-18A1-41AF-9CD5-ABF160E53C30}" type="slidenum">
              <a:rPr lang="it-IT" altLang="it-IT" sz="1600" smtClean="0">
                <a:solidFill>
                  <a:srgbClr val="FF9900"/>
                </a:solidFill>
              </a:rPr>
              <a:pPr/>
              <a:t>17</a:t>
            </a:fld>
            <a:endParaRPr lang="it-IT" altLang="it-IT" sz="1600">
              <a:solidFill>
                <a:srgbClr val="FF9900"/>
              </a:solidFill>
            </a:endParaRPr>
          </a:p>
        </p:txBody>
      </p:sp>
      <p:pic>
        <p:nvPicPr>
          <p:cNvPr id="29702" name="Picture 9" descr="italian_pasta">
            <a:extLst>
              <a:ext uri="{FF2B5EF4-FFF2-40B4-BE49-F238E27FC236}">
                <a16:creationId xmlns:a16="http://schemas.microsoft.com/office/drawing/2014/main" id="{32CB9E55-E238-46EB-A5A7-9CEAAE89D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5541963"/>
            <a:ext cx="13430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1">
            <a:extLst>
              <a:ext uri="{FF2B5EF4-FFF2-40B4-BE49-F238E27FC236}">
                <a16:creationId xmlns:a16="http://schemas.microsoft.com/office/drawing/2014/main" id="{56BA258D-49C3-496F-BBD4-79B2DE627292}"/>
              </a:ext>
            </a:extLst>
          </p:cNvPr>
          <p:cNvSpPr>
            <a:spLocks noChangeArrowheads="1"/>
          </p:cNvSpPr>
          <p:nvPr/>
        </p:nvSpPr>
        <p:spPr bwMode="auto">
          <a:xfrm>
            <a:off x="2411413" y="5919788"/>
            <a:ext cx="73279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r>
              <a:rPr lang="it-IT" altLang="en-US" sz="1800" u="sng">
                <a:solidFill>
                  <a:srgbClr val="2C5986"/>
                </a:solidFill>
              </a:rPr>
              <a:t>Fabbisogno energetico giornaliero di circa  2000 kcal</a:t>
            </a:r>
            <a:endParaRPr lang="en-US" altLang="en-US" sz="1800" u="sng">
              <a:solidFill>
                <a:srgbClr val="2C5986"/>
              </a:solidFill>
            </a:endParaRPr>
          </a:p>
        </p:txBody>
      </p:sp>
      <p:sp>
        <p:nvSpPr>
          <p:cNvPr id="29704" name="Rectangle 2">
            <a:extLst>
              <a:ext uri="{FF2B5EF4-FFF2-40B4-BE49-F238E27FC236}">
                <a16:creationId xmlns:a16="http://schemas.microsoft.com/office/drawing/2014/main" id="{38D08F75-6023-4573-AA39-7DC8866E0B72}"/>
              </a:ext>
            </a:extLst>
          </p:cNvPr>
          <p:cNvSpPr>
            <a:spLocks noChangeArrowheads="1"/>
          </p:cNvSpPr>
          <p:nvPr/>
        </p:nvSpPr>
        <p:spPr bwMode="auto">
          <a:xfrm>
            <a:off x="762000" y="5529263"/>
            <a:ext cx="7561263" cy="1033462"/>
          </a:xfrm>
          <a:prstGeom prst="rect">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numero diapositiva 1">
            <a:extLst>
              <a:ext uri="{FF2B5EF4-FFF2-40B4-BE49-F238E27FC236}">
                <a16:creationId xmlns:a16="http://schemas.microsoft.com/office/drawing/2014/main" id="{7FDF4A8C-2243-4015-807A-63AF182E97E5}"/>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460EE8F0-20D4-42F1-AF7B-55AD582D0463}" type="slidenum">
              <a:rPr lang="it-IT" altLang="it-IT" sz="1600" b="1">
                <a:solidFill>
                  <a:srgbClr val="FF9900"/>
                </a:solidFill>
              </a:rPr>
              <a:pPr algn="r"/>
              <a:t>18</a:t>
            </a:fld>
            <a:endParaRPr lang="it-IT" altLang="it-IT" sz="1600" b="1">
              <a:solidFill>
                <a:srgbClr val="FF9900"/>
              </a:solidFill>
            </a:endParaRPr>
          </a:p>
        </p:txBody>
      </p:sp>
      <p:sp>
        <p:nvSpPr>
          <p:cNvPr id="30723" name="Text Box 2">
            <a:extLst>
              <a:ext uri="{FF2B5EF4-FFF2-40B4-BE49-F238E27FC236}">
                <a16:creationId xmlns:a16="http://schemas.microsoft.com/office/drawing/2014/main" id="{60F78CE1-2658-4530-BDAE-679CF7DBBDDE}"/>
              </a:ext>
            </a:extLst>
          </p:cNvPr>
          <p:cNvSpPr txBox="1">
            <a:spLocks noChangeArrowheads="1"/>
          </p:cNvSpPr>
          <p:nvPr/>
        </p:nvSpPr>
        <p:spPr bwMode="auto">
          <a:xfrm>
            <a:off x="762000" y="152400"/>
            <a:ext cx="38354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PROIEZIONI PER IL FUTURO</a:t>
            </a:r>
          </a:p>
        </p:txBody>
      </p:sp>
      <p:pic>
        <p:nvPicPr>
          <p:cNvPr id="30724" name="Picture 7">
            <a:extLst>
              <a:ext uri="{FF2B5EF4-FFF2-40B4-BE49-F238E27FC236}">
                <a16:creationId xmlns:a16="http://schemas.microsoft.com/office/drawing/2014/main" id="{465EA0EC-6677-46E5-90C8-6059FCC01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766888"/>
            <a:ext cx="8709025"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Text Box 8">
            <a:extLst>
              <a:ext uri="{FF2B5EF4-FFF2-40B4-BE49-F238E27FC236}">
                <a16:creationId xmlns:a16="http://schemas.microsoft.com/office/drawing/2014/main" id="{20830E2C-EF65-418A-AAB9-878EFCD3F387}"/>
              </a:ext>
            </a:extLst>
          </p:cNvPr>
          <p:cNvSpPr txBox="1">
            <a:spLocks noChangeArrowheads="1"/>
          </p:cNvSpPr>
          <p:nvPr/>
        </p:nvSpPr>
        <p:spPr bwMode="auto">
          <a:xfrm>
            <a:off x="107950" y="6219825"/>
            <a:ext cx="314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IEA world energy outlook 2011</a:t>
            </a:r>
          </a:p>
        </p:txBody>
      </p:sp>
      <p:sp>
        <p:nvSpPr>
          <p:cNvPr id="30726" name="Slide Number Placeholder 1">
            <a:extLst>
              <a:ext uri="{FF2B5EF4-FFF2-40B4-BE49-F238E27FC236}">
                <a16:creationId xmlns:a16="http://schemas.microsoft.com/office/drawing/2014/main" id="{4241E7FF-977F-49E1-8EDD-FE6D3D34F1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5EA0201F-806A-4371-92EC-BB0A6E3671FC}" type="slidenum">
              <a:rPr lang="it-IT" altLang="it-IT" sz="1600" smtClean="0">
                <a:solidFill>
                  <a:srgbClr val="FF9900"/>
                </a:solidFill>
              </a:rPr>
              <a:pPr/>
              <a:t>18</a:t>
            </a:fld>
            <a:endParaRPr lang="it-IT" altLang="it-IT" sz="1600">
              <a:solidFill>
                <a:srgbClr val="FF99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numero diapositiva 1">
            <a:extLst>
              <a:ext uri="{FF2B5EF4-FFF2-40B4-BE49-F238E27FC236}">
                <a16:creationId xmlns:a16="http://schemas.microsoft.com/office/drawing/2014/main" id="{AEB25989-48CC-48EB-A7DF-5CB96D9D05AF}"/>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04BE949B-8A92-46B2-9B5F-2ACF55499EDF}" type="slidenum">
              <a:rPr lang="it-IT" altLang="it-IT" sz="1600" smtClean="0">
                <a:solidFill>
                  <a:srgbClr val="FF9900"/>
                </a:solidFill>
              </a:rPr>
              <a:pPr/>
              <a:t>19</a:t>
            </a:fld>
            <a:endParaRPr lang="it-IT" altLang="it-IT" sz="1600">
              <a:solidFill>
                <a:srgbClr val="FF9900"/>
              </a:solidFill>
            </a:endParaRPr>
          </a:p>
        </p:txBody>
      </p:sp>
      <p:sp>
        <p:nvSpPr>
          <p:cNvPr id="31747" name="Text Box 2">
            <a:extLst>
              <a:ext uri="{FF2B5EF4-FFF2-40B4-BE49-F238E27FC236}">
                <a16:creationId xmlns:a16="http://schemas.microsoft.com/office/drawing/2014/main" id="{98283A1A-C93F-4B1B-B719-F34E1581903A}"/>
              </a:ext>
            </a:extLst>
          </p:cNvPr>
          <p:cNvSpPr txBox="1">
            <a:spLocks noChangeArrowheads="1"/>
          </p:cNvSpPr>
          <p:nvPr/>
        </p:nvSpPr>
        <p:spPr bwMode="auto">
          <a:xfrm>
            <a:off x="762000" y="152400"/>
            <a:ext cx="31845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COMBUSTIBILI FOSSILI</a:t>
            </a:r>
          </a:p>
        </p:txBody>
      </p:sp>
      <p:sp>
        <p:nvSpPr>
          <p:cNvPr id="31748" name="Text Box 3">
            <a:extLst>
              <a:ext uri="{FF2B5EF4-FFF2-40B4-BE49-F238E27FC236}">
                <a16:creationId xmlns:a16="http://schemas.microsoft.com/office/drawing/2014/main" id="{6018623A-10DE-46B2-9A22-5969F94B564F}"/>
              </a:ext>
            </a:extLst>
          </p:cNvPr>
          <p:cNvSpPr txBox="1">
            <a:spLocks noChangeArrowheads="1"/>
          </p:cNvSpPr>
          <p:nvPr/>
        </p:nvSpPr>
        <p:spPr bwMode="auto">
          <a:xfrm>
            <a:off x="369888" y="1108075"/>
            <a:ext cx="8164512"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263525" indent="-263525">
              <a:spcBef>
                <a:spcPct val="20000"/>
              </a:spcBef>
              <a:defRPr sz="2000">
                <a:solidFill>
                  <a:schemeClr val="tx1"/>
                </a:solidFill>
                <a:latin typeface="Arial" panose="020B0604020202020204" pitchFamily="34" charset="0"/>
              </a:defRPr>
            </a:lvl1pPr>
            <a:lvl2pPr marL="703263"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60463" indent="-277813">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Char char="l"/>
            </a:pPr>
            <a:r>
              <a:rPr lang="it-IT" altLang="it-IT" b="1">
                <a:solidFill>
                  <a:srgbClr val="003F6E"/>
                </a:solidFill>
              </a:rPr>
              <a:t>Petrolio e gas naturale sono fonti energetiche di elevata qualità, nel senso che, rispetto al carbone, il loro utilizzo è più flessibile, consente più elevate efficienze energetiche di conversione e minori problemi per il controllo delle emissioni inquinanti.</a:t>
            </a:r>
          </a:p>
          <a:p>
            <a:pPr>
              <a:lnSpc>
                <a:spcPct val="90000"/>
              </a:lnSpc>
              <a:buClr>
                <a:srgbClr val="FF0000"/>
              </a:buClr>
              <a:buSzPct val="80000"/>
              <a:buFont typeface="Wingdings" panose="05000000000000000000" pitchFamily="2" charset="2"/>
              <a:buChar char="l"/>
            </a:pPr>
            <a:r>
              <a:rPr lang="it-IT" altLang="it-IT" b="1">
                <a:solidFill>
                  <a:srgbClr val="003F6E"/>
                </a:solidFill>
              </a:rPr>
              <a:t>Petrolio e gas naturale sono distribuite meno uniformemente sul globo rispetto al carbone. Notevoli risorse sono allocate in regioni politicamente ed economicamente instabili </a:t>
            </a:r>
            <a:r>
              <a:rPr lang="it-IT" altLang="it-IT" b="1">
                <a:solidFill>
                  <a:srgbClr val="003F6E"/>
                </a:solidFill>
                <a:sym typeface="Wingdings" panose="05000000000000000000" pitchFamily="2" charset="2"/>
              </a:rPr>
              <a:t> incertezze negli approvvigionamenti e possibili ampie fluttuazioni di prezzo</a:t>
            </a:r>
            <a:r>
              <a:rPr lang="it-IT" altLang="it-IT" b="1">
                <a:solidFill>
                  <a:srgbClr val="003F6E"/>
                </a:solidFill>
              </a:rPr>
              <a:t>.</a:t>
            </a:r>
          </a:p>
          <a:p>
            <a:pPr>
              <a:lnSpc>
                <a:spcPct val="90000"/>
              </a:lnSpc>
              <a:buClr>
                <a:srgbClr val="FF0000"/>
              </a:buClr>
              <a:buSzPct val="80000"/>
              <a:buFont typeface="Wingdings" panose="05000000000000000000" pitchFamily="2" charset="2"/>
              <a:buChar char="l"/>
            </a:pPr>
            <a:r>
              <a:rPr lang="it-IT" altLang="it-IT" b="1">
                <a:solidFill>
                  <a:srgbClr val="003F6E"/>
                </a:solidFill>
              </a:rPr>
              <a:t>Le fonti fossili sono state a partire rivoluzione industriale (e lo sono tuttora) uno dei più importanti fattori di sviluppo del genere umano.</a:t>
            </a:r>
          </a:p>
          <a:p>
            <a:pPr>
              <a:lnSpc>
                <a:spcPct val="90000"/>
              </a:lnSpc>
              <a:buClr>
                <a:srgbClr val="FF0000"/>
              </a:buClr>
              <a:buSzPct val="80000"/>
              <a:buFont typeface="Wingdings" panose="05000000000000000000" pitchFamily="2" charset="2"/>
              <a:buChar char="l"/>
            </a:pPr>
            <a:r>
              <a:rPr lang="it-IT" altLang="it-IT" b="1">
                <a:solidFill>
                  <a:srgbClr val="003F6E"/>
                </a:solidFill>
              </a:rPr>
              <a:t>Per le fonti energetiche alternative la sfida “impossibile” sarà quella di </a:t>
            </a:r>
            <a:r>
              <a:rPr lang="it-IT" altLang="it-IT" b="1" u="sng">
                <a:solidFill>
                  <a:srgbClr val="003F6E"/>
                </a:solidFill>
              </a:rPr>
              <a:t>SOSTITUIRE</a:t>
            </a:r>
            <a:r>
              <a:rPr lang="it-IT" altLang="it-IT" b="1">
                <a:solidFill>
                  <a:srgbClr val="003F6E"/>
                </a:solidFill>
              </a:rPr>
              <a:t>:</a:t>
            </a:r>
          </a:p>
          <a:p>
            <a:pPr lvl="1">
              <a:lnSpc>
                <a:spcPct val="90000"/>
              </a:lnSpc>
              <a:buClr>
                <a:srgbClr val="FF0000"/>
              </a:buClr>
              <a:buSzPct val="80000"/>
              <a:buFont typeface="Wingdings" panose="05000000000000000000" pitchFamily="2" charset="2"/>
              <a:buChar char="l"/>
            </a:pPr>
            <a:r>
              <a:rPr lang="it-IT" altLang="it-IT" b="1">
                <a:solidFill>
                  <a:srgbClr val="003F6E"/>
                </a:solidFill>
              </a:rPr>
              <a:t>CARBONE e GAS NATURALE nella produzione elettrica</a:t>
            </a:r>
          </a:p>
          <a:p>
            <a:pPr lvl="1">
              <a:lnSpc>
                <a:spcPct val="90000"/>
              </a:lnSpc>
              <a:buClr>
                <a:srgbClr val="FF0000"/>
              </a:buClr>
              <a:buSzPct val="80000"/>
              <a:buFont typeface="Wingdings" panose="05000000000000000000" pitchFamily="2" charset="2"/>
              <a:buChar char="l"/>
            </a:pPr>
            <a:r>
              <a:rPr lang="it-IT" altLang="it-IT" b="1">
                <a:solidFill>
                  <a:srgbClr val="003F6E"/>
                </a:solidFill>
              </a:rPr>
              <a:t>derivati del PETROLIO nei trasporti e settore chimico</a:t>
            </a:r>
          </a:p>
          <a:p>
            <a:pPr lvl="1">
              <a:lnSpc>
                <a:spcPct val="90000"/>
              </a:lnSpc>
              <a:buClr>
                <a:srgbClr val="FF0000"/>
              </a:buClr>
              <a:buSzPct val="80000"/>
              <a:buFont typeface="Wingdings" panose="05000000000000000000" pitchFamily="2" charset="2"/>
              <a:buChar char="l"/>
            </a:pPr>
            <a:r>
              <a:rPr lang="it-IT" altLang="it-IT" b="1">
                <a:solidFill>
                  <a:srgbClr val="003F6E"/>
                </a:solidFill>
              </a:rPr>
              <a:t>GAS NATURALE nelle applicazioni dirette (ad es. riscaldamento civile)</a:t>
            </a:r>
          </a:p>
          <a:p>
            <a:pPr>
              <a:lnSpc>
                <a:spcPct val="90000"/>
              </a:lnSpc>
              <a:buClr>
                <a:srgbClr val="FF0000"/>
              </a:buClr>
              <a:buSzPct val="80000"/>
              <a:buFont typeface="Wingdings" panose="05000000000000000000" pitchFamily="2" charset="2"/>
              <a:buChar char="l"/>
            </a:pPr>
            <a:endParaRPr lang="it-IT" altLang="it-IT" b="1">
              <a:solidFill>
                <a:srgbClr val="003F6E"/>
              </a:solidFill>
            </a:endParaRPr>
          </a:p>
        </p:txBody>
      </p:sp>
      <p:sp>
        <p:nvSpPr>
          <p:cNvPr id="31749" name="Rectangle 1">
            <a:extLst>
              <a:ext uri="{FF2B5EF4-FFF2-40B4-BE49-F238E27FC236}">
                <a16:creationId xmlns:a16="http://schemas.microsoft.com/office/drawing/2014/main" id="{EFE2F638-C878-4427-843D-FDE6D2BA2EE8}"/>
              </a:ext>
            </a:extLst>
          </p:cNvPr>
          <p:cNvSpPr>
            <a:spLocks noChangeArrowheads="1"/>
          </p:cNvSpPr>
          <p:nvPr/>
        </p:nvSpPr>
        <p:spPr bwMode="auto">
          <a:xfrm>
            <a:off x="107950" y="4292600"/>
            <a:ext cx="8712200" cy="194468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42279E-C473-4943-AF97-FB42341C4A8B}"/>
              </a:ext>
            </a:extLst>
          </p:cNvPr>
          <p:cNvSpPr>
            <a:spLocks noGrp="1"/>
          </p:cNvSpPr>
          <p:nvPr>
            <p:ph type="title"/>
          </p:nvPr>
        </p:nvSpPr>
        <p:spPr>
          <a:xfrm>
            <a:off x="723900" y="188913"/>
            <a:ext cx="6578600" cy="338137"/>
          </a:xfrm>
        </p:spPr>
        <p:txBody>
          <a:bodyPr wrap="none">
            <a:spAutoFit/>
          </a:bodyPr>
          <a:lstStyle/>
          <a:p>
            <a:pPr>
              <a:defRPr/>
            </a:pPr>
            <a:r>
              <a:rPr lang="en-US" kern="1200" dirty="0">
                <a:ea typeface="+mn-ea"/>
                <a:cs typeface="+mn-cs"/>
              </a:rPr>
              <a:t>Corso di </a:t>
            </a:r>
            <a:r>
              <a:rPr lang="en-US" kern="1200" dirty="0" err="1">
                <a:ea typeface="+mn-ea"/>
                <a:cs typeface="+mn-cs"/>
              </a:rPr>
              <a:t>Sistemi</a:t>
            </a:r>
            <a:r>
              <a:rPr lang="en-US" kern="1200" dirty="0">
                <a:ea typeface="+mn-ea"/>
                <a:cs typeface="+mn-cs"/>
              </a:rPr>
              <a:t> </a:t>
            </a:r>
            <a:r>
              <a:rPr lang="en-US" kern="1200" dirty="0" err="1">
                <a:ea typeface="+mn-ea"/>
                <a:cs typeface="+mn-cs"/>
              </a:rPr>
              <a:t>Energetici</a:t>
            </a:r>
            <a:r>
              <a:rPr lang="en-US" kern="1200" dirty="0">
                <a:ea typeface="+mn-ea"/>
                <a:cs typeface="+mn-cs"/>
              </a:rPr>
              <a:t> per </a:t>
            </a:r>
            <a:r>
              <a:rPr lang="en-US" kern="1200" dirty="0" err="1">
                <a:ea typeface="+mn-ea"/>
                <a:cs typeface="+mn-cs"/>
              </a:rPr>
              <a:t>Ingegneria</a:t>
            </a:r>
            <a:r>
              <a:rPr lang="en-US" kern="1200" dirty="0">
                <a:ea typeface="+mn-ea"/>
                <a:cs typeface="+mn-cs"/>
              </a:rPr>
              <a:t> </a:t>
            </a:r>
            <a:r>
              <a:rPr lang="en-US" kern="1200" dirty="0" err="1">
                <a:ea typeface="+mn-ea"/>
                <a:cs typeface="+mn-cs"/>
              </a:rPr>
              <a:t>Fisica</a:t>
            </a:r>
            <a:endParaRPr lang="en-US" kern="1200" dirty="0">
              <a:ea typeface="+mn-ea"/>
              <a:cs typeface="+mn-cs"/>
            </a:endParaRPr>
          </a:p>
        </p:txBody>
      </p:sp>
      <p:sp>
        <p:nvSpPr>
          <p:cNvPr id="7171" name="Segnaposto contenuto 2">
            <a:extLst>
              <a:ext uri="{FF2B5EF4-FFF2-40B4-BE49-F238E27FC236}">
                <a16:creationId xmlns:a16="http://schemas.microsoft.com/office/drawing/2014/main" id="{A5F0B896-D127-4981-BEB7-DE5A044D7B2E}"/>
              </a:ext>
            </a:extLst>
          </p:cNvPr>
          <p:cNvSpPr>
            <a:spLocks noGrp="1" noChangeArrowheads="1"/>
          </p:cNvSpPr>
          <p:nvPr>
            <p:ph idx="1"/>
          </p:nvPr>
        </p:nvSpPr>
        <p:spPr>
          <a:xfrm>
            <a:off x="120650" y="549275"/>
            <a:ext cx="9118600" cy="4953000"/>
          </a:xfrm>
        </p:spPr>
        <p:txBody>
          <a:bodyPr/>
          <a:lstStyle/>
          <a:p>
            <a:endParaRPr lang="en-US" altLang="en-US" dirty="0">
              <a:solidFill>
                <a:srgbClr val="002060"/>
              </a:solidFill>
            </a:endParaRPr>
          </a:p>
          <a:p>
            <a:r>
              <a:rPr lang="en-US" altLang="en-US" sz="2400" b="1" u="sng" dirty="0" err="1">
                <a:solidFill>
                  <a:srgbClr val="002060"/>
                </a:solidFill>
              </a:rPr>
              <a:t>Docente</a:t>
            </a:r>
            <a:r>
              <a:rPr lang="en-US" altLang="en-US" sz="2400" b="1" u="sng" dirty="0">
                <a:solidFill>
                  <a:srgbClr val="002060"/>
                </a:solidFill>
              </a:rPr>
              <a:t>:</a:t>
            </a:r>
            <a:r>
              <a:rPr lang="en-US" altLang="en-US" sz="2400" b="1" dirty="0">
                <a:solidFill>
                  <a:srgbClr val="002060"/>
                </a:solidFill>
              </a:rPr>
              <a:t> </a:t>
            </a:r>
            <a:r>
              <a:rPr lang="en-US" altLang="en-US" sz="2400" dirty="0">
                <a:solidFill>
                  <a:srgbClr val="002060"/>
                </a:solidFill>
              </a:rPr>
              <a:t>Andrea Giostri</a:t>
            </a:r>
          </a:p>
          <a:p>
            <a:endParaRPr lang="en-US" altLang="en-US" sz="2400" dirty="0">
              <a:solidFill>
                <a:srgbClr val="002060"/>
              </a:solidFill>
            </a:endParaRPr>
          </a:p>
          <a:p>
            <a:r>
              <a:rPr lang="en-US" altLang="en-US" sz="2400" dirty="0">
                <a:solidFill>
                  <a:srgbClr val="002060"/>
                </a:solidFill>
              </a:rPr>
              <a:t>Ufficio: </a:t>
            </a:r>
            <a:r>
              <a:rPr lang="en-US" altLang="en-US" sz="2400" b="1" dirty="0">
                <a:solidFill>
                  <a:srgbClr val="002060"/>
                </a:solidFill>
              </a:rPr>
              <a:t>Bovisa (Dip. </a:t>
            </a:r>
            <a:r>
              <a:rPr lang="en-US" altLang="en-US" sz="2400" b="1" dirty="0" err="1">
                <a:solidFill>
                  <a:srgbClr val="002060"/>
                </a:solidFill>
              </a:rPr>
              <a:t>Energia</a:t>
            </a:r>
            <a:r>
              <a:rPr lang="en-US" altLang="en-US" sz="2400" b="1" dirty="0">
                <a:solidFill>
                  <a:srgbClr val="002060"/>
                </a:solidFill>
              </a:rPr>
              <a:t>)</a:t>
            </a:r>
            <a:r>
              <a:rPr lang="en-US" altLang="en-US" sz="2400" dirty="0">
                <a:solidFill>
                  <a:srgbClr val="002060"/>
                </a:solidFill>
              </a:rPr>
              <a:t>, via </a:t>
            </a:r>
            <a:r>
              <a:rPr lang="en-US" altLang="en-US" sz="2400" dirty="0" err="1">
                <a:solidFill>
                  <a:srgbClr val="002060"/>
                </a:solidFill>
              </a:rPr>
              <a:t>Lambruschini</a:t>
            </a:r>
            <a:r>
              <a:rPr lang="en-US" altLang="en-US" sz="2400" dirty="0">
                <a:solidFill>
                  <a:srgbClr val="002060"/>
                </a:solidFill>
              </a:rPr>
              <a:t> 4, ed.  BL25, 1° piano, tel. 02-2399-3892</a:t>
            </a:r>
          </a:p>
          <a:p>
            <a:r>
              <a:rPr lang="it-IT" altLang="en-US" sz="2400" dirty="0">
                <a:solidFill>
                  <a:srgbClr val="002060"/>
                </a:solidFill>
              </a:rPr>
              <a:t>Mail: andrea.giostri@polimi.it</a:t>
            </a:r>
            <a:endParaRPr lang="en-US" altLang="en-US" sz="2400" dirty="0">
              <a:solidFill>
                <a:srgbClr val="002060"/>
              </a:solidFill>
            </a:endParaRPr>
          </a:p>
          <a:p>
            <a:endParaRPr lang="en-US" altLang="en-US" sz="2400" dirty="0">
              <a:solidFill>
                <a:srgbClr val="002060"/>
              </a:solidFill>
            </a:endParaRPr>
          </a:p>
          <a:p>
            <a:r>
              <a:rPr lang="en-US" altLang="en-US" sz="2400" b="1" u="sng" dirty="0" err="1">
                <a:solidFill>
                  <a:srgbClr val="002060"/>
                </a:solidFill>
              </a:rPr>
              <a:t>Esercitatore</a:t>
            </a:r>
            <a:r>
              <a:rPr lang="en-US" altLang="en-US" sz="2400" b="1" u="sng" dirty="0">
                <a:solidFill>
                  <a:srgbClr val="002060"/>
                </a:solidFill>
              </a:rPr>
              <a:t>:</a:t>
            </a:r>
            <a:r>
              <a:rPr lang="en-US" altLang="en-US" sz="2400" b="1" dirty="0">
                <a:solidFill>
                  <a:srgbClr val="002060"/>
                </a:solidFill>
              </a:rPr>
              <a:t> </a:t>
            </a:r>
            <a:r>
              <a:rPr lang="en-US" altLang="en-US" sz="2400" dirty="0">
                <a:solidFill>
                  <a:srgbClr val="002060"/>
                </a:solidFill>
              </a:rPr>
              <a:t>Sempre io </a:t>
            </a:r>
            <a:r>
              <a:rPr lang="en-US" altLang="en-US" sz="2400" dirty="0">
                <a:solidFill>
                  <a:srgbClr val="002060"/>
                </a:solidFill>
                <a:sym typeface="Wingdings" panose="05000000000000000000" pitchFamily="2" charset="2"/>
              </a:rPr>
              <a:t></a:t>
            </a:r>
            <a:endParaRPr lang="en-US" altLang="en-US" sz="2400" dirty="0">
              <a:solidFill>
                <a:srgbClr val="002060"/>
              </a:solidFill>
            </a:endParaRPr>
          </a:p>
          <a:p>
            <a:r>
              <a:rPr lang="en-US" altLang="en-US" sz="2400" dirty="0">
                <a:solidFill>
                  <a:srgbClr val="002060"/>
                </a:solidFill>
              </a:rPr>
              <a:t>Mail: andrea.giostri@polimi.it</a:t>
            </a:r>
          </a:p>
        </p:txBody>
      </p:sp>
      <p:pic>
        <p:nvPicPr>
          <p:cNvPr id="7172" name="Picture 6">
            <a:extLst>
              <a:ext uri="{FF2B5EF4-FFF2-40B4-BE49-F238E27FC236}">
                <a16:creationId xmlns:a16="http://schemas.microsoft.com/office/drawing/2014/main" id="{7FB9A05B-B5A3-4E65-9AA0-9414D02E5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4945063"/>
            <a:ext cx="1831975" cy="144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2">
            <a:extLst>
              <a:ext uri="{FF2B5EF4-FFF2-40B4-BE49-F238E27FC236}">
                <a16:creationId xmlns:a16="http://schemas.microsoft.com/office/drawing/2014/main" id="{53D79FE4-FB21-4AAF-A382-564A8AFD37CF}"/>
              </a:ext>
            </a:extLst>
          </p:cNvPr>
          <p:cNvSpPr>
            <a:spLocks noChangeArrowheads="1"/>
          </p:cNvSpPr>
          <p:nvPr/>
        </p:nvSpPr>
        <p:spPr bwMode="auto">
          <a:xfrm>
            <a:off x="1884363" y="5862638"/>
            <a:ext cx="284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en-US" sz="1800">
                <a:solidFill>
                  <a:srgbClr val="002060"/>
                </a:solidFill>
              </a:rPr>
              <a:t>http://www.gecos.polimi.it/</a:t>
            </a:r>
          </a:p>
        </p:txBody>
      </p:sp>
      <p:sp>
        <p:nvSpPr>
          <p:cNvPr id="7174" name="TextBox 3">
            <a:extLst>
              <a:ext uri="{FF2B5EF4-FFF2-40B4-BE49-F238E27FC236}">
                <a16:creationId xmlns:a16="http://schemas.microsoft.com/office/drawing/2014/main" id="{A616AA9B-28F6-4F84-B75F-613706F57005}"/>
              </a:ext>
            </a:extLst>
          </p:cNvPr>
          <p:cNvSpPr txBox="1">
            <a:spLocks noChangeArrowheads="1"/>
          </p:cNvSpPr>
          <p:nvPr/>
        </p:nvSpPr>
        <p:spPr bwMode="auto">
          <a:xfrm>
            <a:off x="120650" y="4548188"/>
            <a:ext cx="4248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en-US" sz="1800" b="1" i="1" u="sng">
                <a:solidFill>
                  <a:srgbClr val="002060"/>
                </a:solidFill>
              </a:rPr>
              <a:t>Dipartimento di Energia</a:t>
            </a:r>
            <a:endParaRPr lang="en-US" altLang="en-US" sz="1800" b="1" i="1" u="sng">
              <a:solidFill>
                <a:srgbClr val="002060"/>
              </a:solidFill>
            </a:endParaRPr>
          </a:p>
        </p:txBody>
      </p:sp>
      <p:pic>
        <p:nvPicPr>
          <p:cNvPr id="7175" name="Picture 2">
            <a:extLst>
              <a:ext uri="{FF2B5EF4-FFF2-40B4-BE49-F238E27FC236}">
                <a16:creationId xmlns:a16="http://schemas.microsoft.com/office/drawing/2014/main" id="{784F5191-3A4B-4C99-8B06-C9D0E5F8B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793" t="17683" r="2657" b="13054"/>
          <a:stretch>
            <a:fillRect/>
          </a:stretch>
        </p:blipFill>
        <p:spPr bwMode="auto">
          <a:xfrm>
            <a:off x="2990850" y="4692650"/>
            <a:ext cx="2024063"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6" descr="petacalco">
            <a:extLst>
              <a:ext uri="{FF2B5EF4-FFF2-40B4-BE49-F238E27FC236}">
                <a16:creationId xmlns:a16="http://schemas.microsoft.com/office/drawing/2014/main" id="{4111A94F-77E2-4FD7-A0DC-92D52485B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913" y="4635500"/>
            <a:ext cx="235902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Panels reflect the sun's rays on to the Gemasolar tower, at an intensity 1,000 times higher than a sunbeam">
            <a:extLst>
              <a:ext uri="{FF2B5EF4-FFF2-40B4-BE49-F238E27FC236}">
                <a16:creationId xmlns:a16="http://schemas.microsoft.com/office/drawing/2014/main" id="{2900ADA5-740C-49F0-93AF-3153890BF78F}"/>
              </a:ext>
            </a:extLst>
          </p:cNvPr>
          <p:cNvPicPr>
            <a:picLocks noChangeAspect="1" noChangeArrowheads="1"/>
          </p:cNvPicPr>
          <p:nvPr/>
        </p:nvPicPr>
        <p:blipFill>
          <a:blip r:embed="rId6" cstate="print"/>
          <a:srcRect/>
          <a:stretch>
            <a:fillRect/>
          </a:stretch>
        </p:blipFill>
        <p:spPr bwMode="auto">
          <a:xfrm>
            <a:off x="5015263" y="5114615"/>
            <a:ext cx="1559173" cy="1060238"/>
          </a:xfrm>
          <a:prstGeom prst="rect">
            <a:avLst/>
          </a:prstGeom>
          <a:ln>
            <a:noFill/>
          </a:ln>
          <a:effectLst>
            <a:softEdge rad="112500"/>
          </a:effectLst>
        </p:spPr>
      </p:pic>
      <p:sp>
        <p:nvSpPr>
          <p:cNvPr id="7178" name="Rectangle 2">
            <a:extLst>
              <a:ext uri="{FF2B5EF4-FFF2-40B4-BE49-F238E27FC236}">
                <a16:creationId xmlns:a16="http://schemas.microsoft.com/office/drawing/2014/main" id="{CD4F6334-6DC5-4DD3-BB0A-C4AE868AD162}"/>
              </a:ext>
            </a:extLst>
          </p:cNvPr>
          <p:cNvSpPr>
            <a:spLocks noChangeArrowheads="1"/>
          </p:cNvSpPr>
          <p:nvPr/>
        </p:nvSpPr>
        <p:spPr bwMode="auto">
          <a:xfrm>
            <a:off x="0" y="4551363"/>
            <a:ext cx="9144000" cy="19177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
        <p:nvSpPr>
          <p:cNvPr id="7179" name="Slide Number Placeholder 2">
            <a:extLst>
              <a:ext uri="{FF2B5EF4-FFF2-40B4-BE49-F238E27FC236}">
                <a16:creationId xmlns:a16="http://schemas.microsoft.com/office/drawing/2014/main" id="{823CE9ED-E05E-4AA4-A7AB-6E03D09C06C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51E02EB7-0EA6-41DB-86BE-6308E25E5784}" type="slidenum">
              <a:rPr lang="it-IT" altLang="it-IT" sz="1600" smtClean="0">
                <a:solidFill>
                  <a:srgbClr val="FF9900"/>
                </a:solidFill>
              </a:rPr>
              <a:pPr/>
              <a:t>2</a:t>
            </a:fld>
            <a:endParaRPr lang="it-IT" altLang="it-IT" sz="16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numero diapositiva 1">
            <a:extLst>
              <a:ext uri="{FF2B5EF4-FFF2-40B4-BE49-F238E27FC236}">
                <a16:creationId xmlns:a16="http://schemas.microsoft.com/office/drawing/2014/main" id="{6510CFAB-5654-4807-9BB3-B0E565F36127}"/>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17B514B7-BCC5-423D-9349-93C790BE0B5B}" type="slidenum">
              <a:rPr lang="it-IT" altLang="it-IT" sz="1600" smtClean="0">
                <a:solidFill>
                  <a:srgbClr val="FF9900"/>
                </a:solidFill>
              </a:rPr>
              <a:pPr/>
              <a:t>20</a:t>
            </a:fld>
            <a:endParaRPr lang="it-IT" altLang="it-IT" sz="1600">
              <a:solidFill>
                <a:srgbClr val="FF9900"/>
              </a:solidFill>
            </a:endParaRPr>
          </a:p>
        </p:txBody>
      </p:sp>
      <p:sp>
        <p:nvSpPr>
          <p:cNvPr id="32771" name="Text Box 2">
            <a:extLst>
              <a:ext uri="{FF2B5EF4-FFF2-40B4-BE49-F238E27FC236}">
                <a16:creationId xmlns:a16="http://schemas.microsoft.com/office/drawing/2014/main" id="{311F3293-24D4-4531-9393-9515BFFC39F0}"/>
              </a:ext>
            </a:extLst>
          </p:cNvPr>
          <p:cNvSpPr txBox="1">
            <a:spLocks noChangeArrowheads="1"/>
          </p:cNvSpPr>
          <p:nvPr/>
        </p:nvSpPr>
        <p:spPr bwMode="auto">
          <a:xfrm>
            <a:off x="762000" y="152400"/>
            <a:ext cx="512603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DISPONIBILITÀ DELLE FONTI FOSSILI</a:t>
            </a:r>
          </a:p>
        </p:txBody>
      </p:sp>
      <p:sp>
        <p:nvSpPr>
          <p:cNvPr id="22532" name="Text Box 4">
            <a:extLst>
              <a:ext uri="{FF2B5EF4-FFF2-40B4-BE49-F238E27FC236}">
                <a16:creationId xmlns:a16="http://schemas.microsoft.com/office/drawing/2014/main" id="{3C212393-398B-496D-A7CC-8475DCFBE30E}"/>
              </a:ext>
            </a:extLst>
          </p:cNvPr>
          <p:cNvSpPr txBox="1">
            <a:spLocks noChangeArrowheads="1"/>
          </p:cNvSpPr>
          <p:nvPr/>
        </p:nvSpPr>
        <p:spPr bwMode="auto">
          <a:xfrm>
            <a:off x="369888" y="871538"/>
            <a:ext cx="8164512" cy="3252787"/>
          </a:xfrm>
          <a:prstGeom prst="rect">
            <a:avLst/>
          </a:prstGeom>
          <a:noFill/>
          <a:ln>
            <a:noFill/>
          </a:ln>
          <a:effectLst/>
        </p:spPr>
        <p:txBody>
          <a:bodyPr lIns="0" tIns="0" rIns="0" bIns="0">
            <a:spAutoFit/>
          </a:bodyPr>
          <a:lstStyle>
            <a:lvl1pPr marL="354013" indent="-354013">
              <a:spcBef>
                <a:spcPct val="20000"/>
              </a:spcBef>
              <a:defRPr sz="2000">
                <a:solidFill>
                  <a:schemeClr val="tx1"/>
                </a:solidFill>
                <a:latin typeface="Arial" pitchFamily="34" charset="0"/>
              </a:defRPr>
            </a:lvl1pPr>
            <a:lvl2pPr marL="793750" indent="-260350">
              <a:spcBef>
                <a:spcPct val="20000"/>
              </a:spcBef>
              <a:buClr>
                <a:srgbClr val="004C80"/>
              </a:buClr>
              <a:buSzPct val="85000"/>
              <a:buFont typeface="Wingdings" pitchFamily="2" charset="2"/>
              <a:buChar char="§"/>
              <a:defRPr sz="2000">
                <a:solidFill>
                  <a:schemeClr val="tx1"/>
                </a:solidFill>
                <a:latin typeface="Arial" pitchFamily="34" charset="0"/>
              </a:defRPr>
            </a:lvl2pPr>
            <a:lvl3pPr marL="1250950" indent="-277813">
              <a:spcBef>
                <a:spcPct val="20000"/>
              </a:spcBef>
              <a:buClr>
                <a:srgbClr val="004D82"/>
              </a:buClr>
              <a:buChar char="•"/>
              <a:defRPr>
                <a:solidFill>
                  <a:schemeClr val="tx1"/>
                </a:solidFill>
                <a:latin typeface="Arial" pitchFamily="34" charset="0"/>
              </a:defRPr>
            </a:lvl3pPr>
            <a:lvl4pPr marL="1658938" indent="-228600">
              <a:spcBef>
                <a:spcPct val="20000"/>
              </a:spcBef>
              <a:buClr>
                <a:srgbClr val="004C80"/>
              </a:buClr>
              <a:buChar char="–"/>
              <a:defRPr>
                <a:solidFill>
                  <a:schemeClr val="tx1"/>
                </a:solidFill>
                <a:latin typeface="Arial" pitchFamily="34" charset="0"/>
              </a:defRPr>
            </a:lvl4pPr>
            <a:lvl5pPr marL="2066925" indent="-228600">
              <a:spcBef>
                <a:spcPct val="20000"/>
              </a:spcBef>
              <a:buChar char="»"/>
              <a:defRPr>
                <a:solidFill>
                  <a:schemeClr val="tx1"/>
                </a:solidFill>
                <a:latin typeface="Minion Web"/>
              </a:defRPr>
            </a:lvl5pPr>
            <a:lvl6pPr marL="2524125" indent="-228600" eaLnBrk="0" fontAlgn="base" hangingPunct="0">
              <a:spcBef>
                <a:spcPct val="20000"/>
              </a:spcBef>
              <a:spcAft>
                <a:spcPct val="0"/>
              </a:spcAft>
              <a:buChar char="»"/>
              <a:defRPr>
                <a:solidFill>
                  <a:schemeClr val="tx1"/>
                </a:solidFill>
                <a:latin typeface="Minion Web"/>
              </a:defRPr>
            </a:lvl6pPr>
            <a:lvl7pPr marL="2981325" indent="-228600" eaLnBrk="0" fontAlgn="base" hangingPunct="0">
              <a:spcBef>
                <a:spcPct val="20000"/>
              </a:spcBef>
              <a:spcAft>
                <a:spcPct val="0"/>
              </a:spcAft>
              <a:buChar char="»"/>
              <a:defRPr>
                <a:solidFill>
                  <a:schemeClr val="tx1"/>
                </a:solidFill>
                <a:latin typeface="Minion Web"/>
              </a:defRPr>
            </a:lvl7pPr>
            <a:lvl8pPr marL="3438525" indent="-228600" eaLnBrk="0" fontAlgn="base" hangingPunct="0">
              <a:spcBef>
                <a:spcPct val="20000"/>
              </a:spcBef>
              <a:spcAft>
                <a:spcPct val="0"/>
              </a:spcAft>
              <a:buChar char="»"/>
              <a:defRPr>
                <a:solidFill>
                  <a:schemeClr val="tx1"/>
                </a:solidFill>
                <a:latin typeface="Minion Web"/>
              </a:defRPr>
            </a:lvl8pPr>
            <a:lvl9pPr marL="3895725"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itchFamily="2" charset="2"/>
              <a:buChar char="l"/>
              <a:defRPr/>
            </a:pPr>
            <a:r>
              <a:rPr lang="it-IT" altLang="it-IT" b="1" u="sng" dirty="0">
                <a:solidFill>
                  <a:srgbClr val="003F6E"/>
                </a:solidFill>
                <a:effectLst>
                  <a:outerShdw blurRad="38100" dist="38100" dir="2700000" algn="tl">
                    <a:srgbClr val="000000">
                      <a:alpha val="43137"/>
                    </a:srgbClr>
                  </a:outerShdw>
                </a:effectLst>
              </a:rPr>
              <a:t>Riserve provate</a:t>
            </a:r>
            <a:br>
              <a:rPr lang="it-IT" altLang="it-IT" b="1" dirty="0">
                <a:solidFill>
                  <a:srgbClr val="003F6E"/>
                </a:solidFill>
              </a:rPr>
            </a:br>
            <a:br>
              <a:rPr lang="it-IT" altLang="it-IT" b="1" dirty="0">
                <a:solidFill>
                  <a:srgbClr val="003F6E"/>
                </a:solidFill>
              </a:rPr>
            </a:br>
            <a:r>
              <a:rPr lang="it-IT" altLang="it-IT" sz="1800" b="1" dirty="0">
                <a:solidFill>
                  <a:srgbClr val="003F6E"/>
                </a:solidFill>
              </a:rPr>
              <a:t>Rappresentano la quantità di risorse energetiche, stimata con ragionevole certezza da analisi geologiche e ingegneristiche, ed estraibile da giacimenti noti con tecnologie esistenti, sotto condizioni operative normali e a costi certi e convenienti.</a:t>
            </a:r>
          </a:p>
          <a:p>
            <a:pPr>
              <a:lnSpc>
                <a:spcPct val="90000"/>
              </a:lnSpc>
              <a:buClr>
                <a:srgbClr val="FF0000"/>
              </a:buClr>
              <a:buSzPct val="80000"/>
              <a:buFont typeface="Wingdings" pitchFamily="2" charset="2"/>
              <a:buChar char="l"/>
              <a:defRPr/>
            </a:pPr>
            <a:endParaRPr lang="it-IT" altLang="it-IT" b="1" dirty="0">
              <a:solidFill>
                <a:srgbClr val="003F6E"/>
              </a:solidFill>
            </a:endParaRPr>
          </a:p>
          <a:p>
            <a:pPr>
              <a:lnSpc>
                <a:spcPct val="90000"/>
              </a:lnSpc>
              <a:buClr>
                <a:srgbClr val="FF0000"/>
              </a:buClr>
              <a:buSzPct val="80000"/>
              <a:buFont typeface="Wingdings" pitchFamily="2" charset="2"/>
              <a:buChar char="l"/>
              <a:defRPr/>
            </a:pPr>
            <a:r>
              <a:rPr lang="it-IT" altLang="it-IT" b="1" u="sng" dirty="0">
                <a:solidFill>
                  <a:srgbClr val="003F6E"/>
                </a:solidFill>
                <a:effectLst>
                  <a:outerShdw blurRad="38100" dist="38100" dir="2700000" algn="tl">
                    <a:srgbClr val="000000">
                      <a:alpha val="43137"/>
                    </a:srgbClr>
                  </a:outerShdw>
                </a:effectLst>
              </a:rPr>
              <a:t>Rapporto riserve-su-produzione (R/P), espresso in anni</a:t>
            </a:r>
            <a:br>
              <a:rPr lang="it-IT" altLang="it-IT" b="1" dirty="0">
                <a:solidFill>
                  <a:srgbClr val="003F6E"/>
                </a:solidFill>
              </a:rPr>
            </a:br>
            <a:br>
              <a:rPr lang="it-IT" altLang="it-IT" b="1" dirty="0">
                <a:solidFill>
                  <a:srgbClr val="003F6E"/>
                </a:solidFill>
              </a:rPr>
            </a:br>
            <a:r>
              <a:rPr lang="it-IT" altLang="it-IT" sz="1800" b="1" dirty="0">
                <a:solidFill>
                  <a:srgbClr val="003F6E"/>
                </a:solidFill>
              </a:rPr>
              <a:t>È il rapporto fra le riserve rimanenti e la produzione annua (equivalente al consumo) e rappresenta il tempo in cui le riserve vengono esaurite se la produzione continua al livello corrente</a:t>
            </a:r>
          </a:p>
        </p:txBody>
      </p:sp>
      <p:pic>
        <p:nvPicPr>
          <p:cNvPr id="32773" name="Picture 2">
            <a:extLst>
              <a:ext uri="{FF2B5EF4-FFF2-40B4-BE49-F238E27FC236}">
                <a16:creationId xmlns:a16="http://schemas.microsoft.com/office/drawing/2014/main" id="{CEFA9B0E-1A8A-4290-BAF4-93B9F9F51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4076700"/>
            <a:ext cx="5472112"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a:extLst>
              <a:ext uri="{FF2B5EF4-FFF2-40B4-BE49-F238E27FC236}">
                <a16:creationId xmlns:a16="http://schemas.microsoft.com/office/drawing/2014/main" id="{71BE89FB-F80B-4CBB-B064-248118F93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5732463"/>
            <a:ext cx="43338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numero diapositiva 1">
            <a:extLst>
              <a:ext uri="{FF2B5EF4-FFF2-40B4-BE49-F238E27FC236}">
                <a16:creationId xmlns:a16="http://schemas.microsoft.com/office/drawing/2014/main" id="{80EA437F-5C0E-4BB7-AF8C-396A3D8D95B0}"/>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14649EE0-4C35-4D4A-9164-9A0D03A16C21}" type="slidenum">
              <a:rPr lang="it-IT" altLang="it-IT" sz="1600" smtClean="0">
                <a:solidFill>
                  <a:srgbClr val="FF9900"/>
                </a:solidFill>
              </a:rPr>
              <a:pPr/>
              <a:t>21</a:t>
            </a:fld>
            <a:endParaRPr lang="it-IT" altLang="it-IT" sz="1600">
              <a:solidFill>
                <a:srgbClr val="FF9900"/>
              </a:solidFill>
            </a:endParaRPr>
          </a:p>
        </p:txBody>
      </p:sp>
      <p:sp>
        <p:nvSpPr>
          <p:cNvPr id="33795" name="Text Box 2">
            <a:extLst>
              <a:ext uri="{FF2B5EF4-FFF2-40B4-BE49-F238E27FC236}">
                <a16:creationId xmlns:a16="http://schemas.microsoft.com/office/drawing/2014/main" id="{73EBAC34-7420-4E9B-9A82-CCD694FE8955}"/>
              </a:ext>
            </a:extLst>
          </p:cNvPr>
          <p:cNvSpPr txBox="1">
            <a:spLocks noChangeArrowheads="1"/>
          </p:cNvSpPr>
          <p:nvPr/>
        </p:nvSpPr>
        <p:spPr bwMode="auto">
          <a:xfrm>
            <a:off x="762000" y="152400"/>
            <a:ext cx="4514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RISERVE PROVATE DI PETROLIO</a:t>
            </a:r>
          </a:p>
        </p:txBody>
      </p:sp>
      <p:sp>
        <p:nvSpPr>
          <p:cNvPr id="33796" name="Text Box 9">
            <a:extLst>
              <a:ext uri="{FF2B5EF4-FFF2-40B4-BE49-F238E27FC236}">
                <a16:creationId xmlns:a16="http://schemas.microsoft.com/office/drawing/2014/main" id="{CF6F6BFB-1877-48E8-9FE2-5FD31C929247}"/>
              </a:ext>
            </a:extLst>
          </p:cNvPr>
          <p:cNvSpPr txBox="1">
            <a:spLocks noChangeArrowheads="1"/>
          </p:cNvSpPr>
          <p:nvPr/>
        </p:nvSpPr>
        <p:spPr bwMode="auto">
          <a:xfrm>
            <a:off x="55563" y="6219825"/>
            <a:ext cx="42481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2020</a:t>
            </a:r>
          </a:p>
        </p:txBody>
      </p:sp>
      <p:sp>
        <p:nvSpPr>
          <p:cNvPr id="33797" name="AutoShape 7">
            <a:extLst>
              <a:ext uri="{FF2B5EF4-FFF2-40B4-BE49-F238E27FC236}">
                <a16:creationId xmlns:a16="http://schemas.microsoft.com/office/drawing/2014/main" id="{1F82877D-6A37-4871-B58B-953F696FCED9}"/>
              </a:ext>
            </a:extLst>
          </p:cNvPr>
          <p:cNvSpPr>
            <a:spLocks noChangeAspect="1" noChangeArrowheads="1" noTextEdit="1"/>
          </p:cNvSpPr>
          <p:nvPr/>
        </p:nvSpPr>
        <p:spPr bwMode="auto">
          <a:xfrm>
            <a:off x="0" y="1412875"/>
            <a:ext cx="9144000"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33798" name="Immagine 2">
            <a:extLst>
              <a:ext uri="{FF2B5EF4-FFF2-40B4-BE49-F238E27FC236}">
                <a16:creationId xmlns:a16="http://schemas.microsoft.com/office/drawing/2014/main" id="{650B6715-907C-4172-93FD-AEC9B24FA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949325"/>
            <a:ext cx="9017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9084FD1-D788-4F62-930A-B87771FF160F}"/>
              </a:ext>
            </a:extLst>
          </p:cNvPr>
          <p:cNvSpPr txBox="1">
            <a:spLocks noChangeArrowheads="1"/>
          </p:cNvSpPr>
          <p:nvPr/>
        </p:nvSpPr>
        <p:spPr bwMode="auto">
          <a:xfrm>
            <a:off x="762000" y="152400"/>
            <a:ext cx="552608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PRODUZIONE E CONSUMO DI PETROLIO</a:t>
            </a:r>
          </a:p>
        </p:txBody>
      </p:sp>
      <p:sp>
        <p:nvSpPr>
          <p:cNvPr id="34819" name="Text Box 6">
            <a:extLst>
              <a:ext uri="{FF2B5EF4-FFF2-40B4-BE49-F238E27FC236}">
                <a16:creationId xmlns:a16="http://schemas.microsoft.com/office/drawing/2014/main" id="{8B15623E-3638-4D23-81C0-002F88E8966F}"/>
              </a:ext>
            </a:extLst>
          </p:cNvPr>
          <p:cNvSpPr txBox="1">
            <a:spLocks noChangeArrowheads="1"/>
          </p:cNvSpPr>
          <p:nvPr/>
        </p:nvSpPr>
        <p:spPr bwMode="auto">
          <a:xfrm>
            <a:off x="127000" y="6237288"/>
            <a:ext cx="42481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2020</a:t>
            </a:r>
          </a:p>
        </p:txBody>
      </p:sp>
      <p:sp>
        <p:nvSpPr>
          <p:cNvPr id="34820" name="Slide Number Placeholder 1">
            <a:extLst>
              <a:ext uri="{FF2B5EF4-FFF2-40B4-BE49-F238E27FC236}">
                <a16:creationId xmlns:a16="http://schemas.microsoft.com/office/drawing/2014/main" id="{62915086-EA1D-4492-A270-9E661B984C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8E135F60-E775-460C-9907-48A7BCEDC8D2}" type="slidenum">
              <a:rPr lang="it-IT" altLang="it-IT" sz="1600" smtClean="0">
                <a:solidFill>
                  <a:srgbClr val="FF9900"/>
                </a:solidFill>
              </a:rPr>
              <a:pPr/>
              <a:t>22</a:t>
            </a:fld>
            <a:endParaRPr lang="it-IT" altLang="it-IT" sz="1600">
              <a:solidFill>
                <a:srgbClr val="FF9900"/>
              </a:solidFill>
            </a:endParaRPr>
          </a:p>
        </p:txBody>
      </p:sp>
      <p:pic>
        <p:nvPicPr>
          <p:cNvPr id="34821" name="Immagine 2">
            <a:extLst>
              <a:ext uri="{FF2B5EF4-FFF2-40B4-BE49-F238E27FC236}">
                <a16:creationId xmlns:a16="http://schemas.microsoft.com/office/drawing/2014/main" id="{56E88B24-A10D-4EBD-9414-129964A39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92"/>
          <a:stretch>
            <a:fillRect/>
          </a:stretch>
        </p:blipFill>
        <p:spPr bwMode="auto">
          <a:xfrm>
            <a:off x="304800" y="871538"/>
            <a:ext cx="8496300" cy="534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Immagine 2">
            <a:extLst>
              <a:ext uri="{FF2B5EF4-FFF2-40B4-BE49-F238E27FC236}">
                <a16:creationId xmlns:a16="http://schemas.microsoft.com/office/drawing/2014/main" id="{C7C890AF-EB72-4CA9-97A3-9DBF28015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68363"/>
            <a:ext cx="8247063"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a:extLst>
              <a:ext uri="{FF2B5EF4-FFF2-40B4-BE49-F238E27FC236}">
                <a16:creationId xmlns:a16="http://schemas.microsoft.com/office/drawing/2014/main" id="{2FC1F91F-AD98-4400-9CAA-8F48A7908650}"/>
              </a:ext>
            </a:extLst>
          </p:cNvPr>
          <p:cNvSpPr>
            <a:spLocks noChangeArrowheads="1"/>
          </p:cNvSpPr>
          <p:nvPr/>
        </p:nvSpPr>
        <p:spPr bwMode="auto">
          <a:xfrm>
            <a:off x="0" y="6381750"/>
            <a:ext cx="914400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36868" name="Segnaposto numero diapositiva 1">
            <a:extLst>
              <a:ext uri="{FF2B5EF4-FFF2-40B4-BE49-F238E27FC236}">
                <a16:creationId xmlns:a16="http://schemas.microsoft.com/office/drawing/2014/main" id="{2F89EB17-7139-4794-950A-3911C9401985}"/>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402A1713-58F6-4E8E-9F66-B514116FE43F}" type="slidenum">
              <a:rPr lang="it-IT" altLang="it-IT" sz="1600" b="1">
                <a:solidFill>
                  <a:srgbClr val="FF9900"/>
                </a:solidFill>
              </a:rPr>
              <a:pPr algn="r"/>
              <a:t>23</a:t>
            </a:fld>
            <a:endParaRPr lang="it-IT" altLang="it-IT" sz="1600" b="1">
              <a:solidFill>
                <a:srgbClr val="FF9900"/>
              </a:solidFill>
            </a:endParaRPr>
          </a:p>
        </p:txBody>
      </p:sp>
      <p:sp>
        <p:nvSpPr>
          <p:cNvPr id="36869" name="Text Box 2">
            <a:extLst>
              <a:ext uri="{FF2B5EF4-FFF2-40B4-BE49-F238E27FC236}">
                <a16:creationId xmlns:a16="http://schemas.microsoft.com/office/drawing/2014/main" id="{89F67933-0B37-4EE2-88FE-DF3A50A7D0D8}"/>
              </a:ext>
            </a:extLst>
          </p:cNvPr>
          <p:cNvSpPr txBox="1">
            <a:spLocks noChangeArrowheads="1"/>
          </p:cNvSpPr>
          <p:nvPr/>
        </p:nvSpPr>
        <p:spPr bwMode="auto">
          <a:xfrm>
            <a:off x="684213" y="44450"/>
            <a:ext cx="5014912"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ANDAMENTO STORICO DEL PREZZO</a:t>
            </a:r>
            <a:br>
              <a:rPr lang="it-IT" altLang="it-IT" sz="2200" b="1">
                <a:solidFill>
                  <a:srgbClr val="003F6E"/>
                </a:solidFill>
              </a:rPr>
            </a:br>
            <a:r>
              <a:rPr lang="it-IT" altLang="it-IT" sz="2200" b="1">
                <a:solidFill>
                  <a:srgbClr val="003F6E"/>
                </a:solidFill>
              </a:rPr>
              <a:t>DEL PETROLIO IN US $ / BARILE</a:t>
            </a:r>
          </a:p>
        </p:txBody>
      </p:sp>
      <p:sp>
        <p:nvSpPr>
          <p:cNvPr id="36870" name="Text Box 8">
            <a:extLst>
              <a:ext uri="{FF2B5EF4-FFF2-40B4-BE49-F238E27FC236}">
                <a16:creationId xmlns:a16="http://schemas.microsoft.com/office/drawing/2014/main" id="{8A37D959-0B64-4DBF-B443-6D272741E69B}"/>
              </a:ext>
            </a:extLst>
          </p:cNvPr>
          <p:cNvSpPr txBox="1">
            <a:spLocks noChangeArrowheads="1"/>
          </p:cNvSpPr>
          <p:nvPr/>
        </p:nvSpPr>
        <p:spPr bwMode="auto">
          <a:xfrm>
            <a:off x="1547813" y="6453188"/>
            <a:ext cx="42481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2020</a:t>
            </a:r>
          </a:p>
        </p:txBody>
      </p:sp>
      <p:sp>
        <p:nvSpPr>
          <p:cNvPr id="36871" name="Slide Number Placeholder 2">
            <a:extLst>
              <a:ext uri="{FF2B5EF4-FFF2-40B4-BE49-F238E27FC236}">
                <a16:creationId xmlns:a16="http://schemas.microsoft.com/office/drawing/2014/main" id="{128D9D26-4120-44FF-8BBC-B358CFCABAE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89BEBAD3-28D6-47CD-9C25-53C4D38443F3}" type="slidenum">
              <a:rPr lang="it-IT" altLang="it-IT" sz="1600" smtClean="0">
                <a:solidFill>
                  <a:srgbClr val="FF9900"/>
                </a:solidFill>
              </a:rPr>
              <a:pPr/>
              <a:t>23</a:t>
            </a:fld>
            <a:endParaRPr lang="it-IT" altLang="it-IT" sz="1600">
              <a:solidFill>
                <a:srgbClr val="FF9900"/>
              </a:solidFill>
            </a:endParaRPr>
          </a:p>
        </p:txBody>
      </p:sp>
      <p:sp>
        <p:nvSpPr>
          <p:cNvPr id="36872" name="TextBox 2">
            <a:extLst>
              <a:ext uri="{FF2B5EF4-FFF2-40B4-BE49-F238E27FC236}">
                <a16:creationId xmlns:a16="http://schemas.microsoft.com/office/drawing/2014/main" id="{661D4C66-0FE0-4C59-8E2C-988C9BC29327}"/>
              </a:ext>
            </a:extLst>
          </p:cNvPr>
          <p:cNvSpPr txBox="1">
            <a:spLocks noChangeArrowheads="1"/>
          </p:cNvSpPr>
          <p:nvPr/>
        </p:nvSpPr>
        <p:spPr bwMode="auto">
          <a:xfrm>
            <a:off x="5867400" y="363538"/>
            <a:ext cx="2665413" cy="369887"/>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ctr">
              <a:spcBef>
                <a:spcPct val="0"/>
              </a:spcBef>
            </a:pPr>
            <a:r>
              <a:rPr lang="it-IT" altLang="en-US" sz="1800">
                <a:solidFill>
                  <a:srgbClr val="2C5986"/>
                </a:solidFill>
              </a:rPr>
              <a:t>1 barile </a:t>
            </a:r>
            <a:r>
              <a:rPr lang="it-IT" altLang="en-US" sz="1800">
                <a:solidFill>
                  <a:srgbClr val="2C5986"/>
                </a:solidFill>
                <a:sym typeface="Wingdings" panose="05000000000000000000" pitchFamily="2" charset="2"/>
              </a:rPr>
              <a:t> 159.99 litri</a:t>
            </a:r>
            <a:endParaRPr lang="en-US" altLang="en-US" sz="1800">
              <a:solidFill>
                <a:srgbClr val="2C598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id="{FD1F310E-A6C7-478C-B2D5-3259624A991C}"/>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37891" name="Segnaposto numero diapositiva 1">
            <a:extLst>
              <a:ext uri="{FF2B5EF4-FFF2-40B4-BE49-F238E27FC236}">
                <a16:creationId xmlns:a16="http://schemas.microsoft.com/office/drawing/2014/main" id="{7D00620C-5FB4-47B0-B500-5A015E6D7D7A}"/>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4A99B1D9-ADF0-4F44-9FD4-02D1BD47C038}" type="slidenum">
              <a:rPr lang="it-IT" altLang="it-IT" sz="1600" smtClean="0">
                <a:solidFill>
                  <a:srgbClr val="FF9900"/>
                </a:solidFill>
              </a:rPr>
              <a:pPr/>
              <a:t>24</a:t>
            </a:fld>
            <a:endParaRPr lang="it-IT" altLang="it-IT" sz="1600">
              <a:solidFill>
                <a:srgbClr val="FF9900"/>
              </a:solidFill>
            </a:endParaRPr>
          </a:p>
        </p:txBody>
      </p:sp>
      <p:sp>
        <p:nvSpPr>
          <p:cNvPr id="37892" name="Text Box 7">
            <a:extLst>
              <a:ext uri="{FF2B5EF4-FFF2-40B4-BE49-F238E27FC236}">
                <a16:creationId xmlns:a16="http://schemas.microsoft.com/office/drawing/2014/main" id="{82A595D6-A6AF-442B-931D-F19CE805AEB3}"/>
              </a:ext>
            </a:extLst>
          </p:cNvPr>
          <p:cNvSpPr txBox="1">
            <a:spLocks noChangeArrowheads="1"/>
          </p:cNvSpPr>
          <p:nvPr/>
        </p:nvSpPr>
        <p:spPr bwMode="auto">
          <a:xfrm>
            <a:off x="179388" y="981075"/>
            <a:ext cx="28797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46088" indent="-26670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68413" indent="-277813">
              <a:spcBef>
                <a:spcPct val="20000"/>
              </a:spcBef>
              <a:buClr>
                <a:srgbClr val="004D82"/>
              </a:buClr>
              <a:buChar char="•"/>
              <a:defRPr>
                <a:solidFill>
                  <a:schemeClr val="tx1"/>
                </a:solidFill>
                <a:latin typeface="Arial" panose="020B0604020202020204" pitchFamily="34" charset="0"/>
              </a:defRPr>
            </a:lvl3pPr>
            <a:lvl4pPr marL="1676400" indent="-228600">
              <a:spcBef>
                <a:spcPct val="20000"/>
              </a:spcBef>
              <a:buClr>
                <a:srgbClr val="004C80"/>
              </a:buClr>
              <a:buChar char="–"/>
              <a:defRPr>
                <a:solidFill>
                  <a:schemeClr val="tx1"/>
                </a:solidFill>
                <a:latin typeface="Arial" panose="020B0604020202020204"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it-IT" altLang="it-IT" b="1">
                <a:solidFill>
                  <a:srgbClr val="003F6E"/>
                </a:solidFill>
              </a:rPr>
              <a:t>L’attuale (2019) rapporto R/P mondiale è pari approssimativamente a: </a:t>
            </a:r>
          </a:p>
          <a:p>
            <a:pPr lvl="1">
              <a:lnSpc>
                <a:spcPct val="90000"/>
              </a:lnSpc>
              <a:buClr>
                <a:srgbClr val="FF0000"/>
              </a:buClr>
              <a:buSzPct val="80000"/>
              <a:buFont typeface="Wingdings" panose="05000000000000000000" pitchFamily="2" charset="2"/>
              <a:buChar char="l"/>
            </a:pPr>
            <a:r>
              <a:rPr lang="it-IT" altLang="it-IT" b="1">
                <a:solidFill>
                  <a:srgbClr val="003F6E"/>
                </a:solidFill>
              </a:rPr>
              <a:t>petrolio: 53.3 anni</a:t>
            </a:r>
          </a:p>
          <a:p>
            <a:pPr lvl="1">
              <a:lnSpc>
                <a:spcPct val="90000"/>
              </a:lnSpc>
              <a:buClr>
                <a:srgbClr val="FF0000"/>
              </a:buClr>
              <a:buSzPct val="80000"/>
              <a:buFont typeface="Wingdings" panose="05000000000000000000" pitchFamily="2" charset="2"/>
              <a:buChar char="l"/>
            </a:pPr>
            <a:r>
              <a:rPr lang="it-IT" altLang="it-IT" b="1">
                <a:solidFill>
                  <a:srgbClr val="003F6E"/>
                </a:solidFill>
              </a:rPr>
              <a:t>carbone: 113</a:t>
            </a:r>
          </a:p>
          <a:p>
            <a:pPr lvl="1">
              <a:lnSpc>
                <a:spcPct val="90000"/>
              </a:lnSpc>
              <a:buClr>
                <a:srgbClr val="FF0000"/>
              </a:buClr>
              <a:buSzPct val="80000"/>
              <a:buFont typeface="Wingdings" panose="05000000000000000000" pitchFamily="2" charset="2"/>
              <a:buChar char="l"/>
            </a:pPr>
            <a:r>
              <a:rPr lang="it-IT" altLang="it-IT" b="1">
                <a:solidFill>
                  <a:srgbClr val="003F6E"/>
                </a:solidFill>
              </a:rPr>
              <a:t>gas naturale: 55.1</a:t>
            </a:r>
          </a:p>
        </p:txBody>
      </p:sp>
      <p:sp>
        <p:nvSpPr>
          <p:cNvPr id="37893" name="Text Box 2">
            <a:extLst>
              <a:ext uri="{FF2B5EF4-FFF2-40B4-BE49-F238E27FC236}">
                <a16:creationId xmlns:a16="http://schemas.microsoft.com/office/drawing/2014/main" id="{C3CC7BF2-AC73-44F6-9337-E1C99EAADCED}"/>
              </a:ext>
            </a:extLst>
          </p:cNvPr>
          <p:cNvSpPr txBox="1">
            <a:spLocks noChangeArrowheads="1"/>
          </p:cNvSpPr>
          <p:nvPr/>
        </p:nvSpPr>
        <p:spPr bwMode="auto">
          <a:xfrm>
            <a:off x="762000" y="152400"/>
            <a:ext cx="485933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RAPPORTO R/P PER FONTI FOSSILI</a:t>
            </a:r>
          </a:p>
        </p:txBody>
      </p:sp>
      <p:sp>
        <p:nvSpPr>
          <p:cNvPr id="37894" name="Text Box 9">
            <a:extLst>
              <a:ext uri="{FF2B5EF4-FFF2-40B4-BE49-F238E27FC236}">
                <a16:creationId xmlns:a16="http://schemas.microsoft.com/office/drawing/2014/main" id="{04B39D07-AA21-43A6-BD49-3637E2A66DFB}"/>
              </a:ext>
            </a:extLst>
          </p:cNvPr>
          <p:cNvSpPr txBox="1">
            <a:spLocks noChangeArrowheads="1"/>
          </p:cNvSpPr>
          <p:nvPr/>
        </p:nvSpPr>
        <p:spPr bwMode="auto">
          <a:xfrm>
            <a:off x="179388" y="6237288"/>
            <a:ext cx="2952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2020</a:t>
            </a:r>
          </a:p>
        </p:txBody>
      </p:sp>
      <p:pic>
        <p:nvPicPr>
          <p:cNvPr id="37895" name="Immagine 2">
            <a:extLst>
              <a:ext uri="{FF2B5EF4-FFF2-40B4-BE49-F238E27FC236}">
                <a16:creationId xmlns:a16="http://schemas.microsoft.com/office/drawing/2014/main" id="{C0911426-AF19-4B7F-B85E-D836E70A4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425" y="981075"/>
            <a:ext cx="4967288"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2">
            <a:extLst>
              <a:ext uri="{FF2B5EF4-FFF2-40B4-BE49-F238E27FC236}">
                <a16:creationId xmlns:a16="http://schemas.microsoft.com/office/drawing/2014/main" id="{D2CB56C9-3095-41D8-B269-711F6A2BF19B}"/>
              </a:ext>
            </a:extLst>
          </p:cNvPr>
          <p:cNvSpPr txBox="1">
            <a:spLocks noChangeArrowheads="1"/>
          </p:cNvSpPr>
          <p:nvPr/>
        </p:nvSpPr>
        <p:spPr bwMode="auto">
          <a:xfrm>
            <a:off x="5940425" y="1700213"/>
            <a:ext cx="142875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PETROLIO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egnaposto numero diapositiva 1">
            <a:extLst>
              <a:ext uri="{FF2B5EF4-FFF2-40B4-BE49-F238E27FC236}">
                <a16:creationId xmlns:a16="http://schemas.microsoft.com/office/drawing/2014/main" id="{F8F8E124-280C-40DE-A7A4-7C0CDFD63A09}"/>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32CF59A4-CC41-4F75-9E55-351364AFEE0F}" type="slidenum">
              <a:rPr lang="it-IT" altLang="it-IT" sz="1600" smtClean="0">
                <a:solidFill>
                  <a:srgbClr val="FF9900"/>
                </a:solidFill>
              </a:rPr>
              <a:pPr/>
              <a:t>25</a:t>
            </a:fld>
            <a:endParaRPr lang="it-IT" altLang="it-IT" sz="1600">
              <a:solidFill>
                <a:srgbClr val="FF9900"/>
              </a:solidFill>
            </a:endParaRPr>
          </a:p>
        </p:txBody>
      </p:sp>
      <p:sp>
        <p:nvSpPr>
          <p:cNvPr id="38915" name="Text Box 2">
            <a:extLst>
              <a:ext uri="{FF2B5EF4-FFF2-40B4-BE49-F238E27FC236}">
                <a16:creationId xmlns:a16="http://schemas.microsoft.com/office/drawing/2014/main" id="{EA7A89D8-5264-40C3-8F31-55470C081718}"/>
              </a:ext>
            </a:extLst>
          </p:cNvPr>
          <p:cNvSpPr txBox="1">
            <a:spLocks noChangeArrowheads="1"/>
          </p:cNvSpPr>
          <p:nvPr/>
        </p:nvSpPr>
        <p:spPr bwMode="auto">
          <a:xfrm>
            <a:off x="762000" y="152400"/>
            <a:ext cx="4170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spcBef>
                <a:spcPct val="20000"/>
              </a:spcBef>
              <a:defRPr sz="2000">
                <a:solidFill>
                  <a:schemeClr val="tx1"/>
                </a:solidFill>
                <a:latin typeface="Arial" panose="020B0604020202020204" pitchFamily="34" charset="0"/>
              </a:defRPr>
            </a:lvl1pPr>
            <a:lvl2pPr marL="793750"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50950" indent="-277813">
              <a:spcBef>
                <a:spcPct val="20000"/>
              </a:spcBef>
              <a:buClr>
                <a:srgbClr val="004D82"/>
              </a:buClr>
              <a:buChar char="•"/>
              <a:defRPr>
                <a:solidFill>
                  <a:schemeClr val="tx1"/>
                </a:solidFill>
                <a:latin typeface="Arial" panose="020B0604020202020204" pitchFamily="34" charset="0"/>
              </a:defRPr>
            </a:lvl3pPr>
            <a:lvl4pPr marL="1658938" indent="-228600">
              <a:spcBef>
                <a:spcPct val="20000"/>
              </a:spcBef>
              <a:buClr>
                <a:srgbClr val="004C80"/>
              </a:buClr>
              <a:buChar char="–"/>
              <a:defRPr>
                <a:solidFill>
                  <a:schemeClr val="tx1"/>
                </a:solidFill>
                <a:latin typeface="Arial" panose="020B0604020202020204" pitchFamily="34" charset="0"/>
              </a:defRPr>
            </a:lvl4pPr>
            <a:lvl5pPr marL="2066925" indent="-228600">
              <a:spcBef>
                <a:spcPct val="20000"/>
              </a:spcBef>
              <a:buChar char="»"/>
              <a:defRPr>
                <a:solidFill>
                  <a:schemeClr val="tx1"/>
                </a:solidFill>
                <a:latin typeface="Minion Web"/>
              </a:defRPr>
            </a:lvl5pPr>
            <a:lvl6pPr marL="2524125" indent="-228600" eaLnBrk="0" fontAlgn="base" hangingPunct="0">
              <a:spcBef>
                <a:spcPct val="20000"/>
              </a:spcBef>
              <a:spcAft>
                <a:spcPct val="0"/>
              </a:spcAft>
              <a:buChar char="»"/>
              <a:defRPr>
                <a:solidFill>
                  <a:schemeClr val="tx1"/>
                </a:solidFill>
                <a:latin typeface="Minion Web"/>
              </a:defRPr>
            </a:lvl6pPr>
            <a:lvl7pPr marL="2981325" indent="-228600" eaLnBrk="0" fontAlgn="base" hangingPunct="0">
              <a:spcBef>
                <a:spcPct val="20000"/>
              </a:spcBef>
              <a:spcAft>
                <a:spcPct val="0"/>
              </a:spcAft>
              <a:buChar char="»"/>
              <a:defRPr>
                <a:solidFill>
                  <a:schemeClr val="tx1"/>
                </a:solidFill>
                <a:latin typeface="Minion Web"/>
              </a:defRPr>
            </a:lvl7pPr>
            <a:lvl8pPr marL="3438525" indent="-228600" eaLnBrk="0" fontAlgn="base" hangingPunct="0">
              <a:spcBef>
                <a:spcPct val="20000"/>
              </a:spcBef>
              <a:spcAft>
                <a:spcPct val="0"/>
              </a:spcAft>
              <a:buChar char="»"/>
              <a:defRPr>
                <a:solidFill>
                  <a:schemeClr val="tx1"/>
                </a:solidFill>
                <a:latin typeface="Minion Web"/>
              </a:defRPr>
            </a:lvl8pPr>
            <a:lvl9pPr marL="3895725"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en-US" altLang="it-IT" b="1">
                <a:solidFill>
                  <a:srgbClr val="003F6E"/>
                </a:solidFill>
              </a:rPr>
              <a:t>RISORSE NON CONVENZIONALI</a:t>
            </a:r>
          </a:p>
        </p:txBody>
      </p:sp>
      <p:pic>
        <p:nvPicPr>
          <p:cNvPr id="38916" name="Picture 3">
            <a:extLst>
              <a:ext uri="{FF2B5EF4-FFF2-40B4-BE49-F238E27FC236}">
                <a16:creationId xmlns:a16="http://schemas.microsoft.com/office/drawing/2014/main" id="{900B57F2-B5F9-4C4C-8438-4AFD3F65E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96"/>
          <a:stretch>
            <a:fillRect/>
          </a:stretch>
        </p:blipFill>
        <p:spPr bwMode="auto">
          <a:xfrm>
            <a:off x="179388" y="549275"/>
            <a:ext cx="871220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numero diapositiva 1">
            <a:extLst>
              <a:ext uri="{FF2B5EF4-FFF2-40B4-BE49-F238E27FC236}">
                <a16:creationId xmlns:a16="http://schemas.microsoft.com/office/drawing/2014/main" id="{22176FC0-2A35-43DB-8868-92936406B07B}"/>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70E2D02D-419F-455F-8AB6-E4FF2D78FC12}" type="slidenum">
              <a:rPr lang="it-IT" altLang="it-IT" sz="1600" smtClean="0">
                <a:solidFill>
                  <a:srgbClr val="FF9900"/>
                </a:solidFill>
              </a:rPr>
              <a:pPr/>
              <a:t>26</a:t>
            </a:fld>
            <a:endParaRPr lang="it-IT" altLang="it-IT" sz="1600">
              <a:solidFill>
                <a:srgbClr val="FF9900"/>
              </a:solidFill>
            </a:endParaRPr>
          </a:p>
        </p:txBody>
      </p:sp>
      <p:sp>
        <p:nvSpPr>
          <p:cNvPr id="39939" name="Text Box 2">
            <a:extLst>
              <a:ext uri="{FF2B5EF4-FFF2-40B4-BE49-F238E27FC236}">
                <a16:creationId xmlns:a16="http://schemas.microsoft.com/office/drawing/2014/main" id="{E3809939-0FD4-4DD0-A215-C2996128B280}"/>
              </a:ext>
            </a:extLst>
          </p:cNvPr>
          <p:cNvSpPr txBox="1">
            <a:spLocks noChangeArrowheads="1"/>
          </p:cNvSpPr>
          <p:nvPr/>
        </p:nvSpPr>
        <p:spPr bwMode="auto">
          <a:xfrm>
            <a:off x="762000" y="220663"/>
            <a:ext cx="7194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spcBef>
                <a:spcPct val="20000"/>
              </a:spcBef>
              <a:defRPr sz="2000">
                <a:solidFill>
                  <a:schemeClr val="tx1"/>
                </a:solidFill>
                <a:latin typeface="Arial" panose="020B0604020202020204" pitchFamily="34" charset="0"/>
              </a:defRPr>
            </a:lvl1pPr>
            <a:lvl2pPr marL="793750"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50950" indent="-277813">
              <a:spcBef>
                <a:spcPct val="20000"/>
              </a:spcBef>
              <a:buClr>
                <a:srgbClr val="004D82"/>
              </a:buClr>
              <a:buChar char="•"/>
              <a:defRPr>
                <a:solidFill>
                  <a:schemeClr val="tx1"/>
                </a:solidFill>
                <a:latin typeface="Arial" panose="020B0604020202020204" pitchFamily="34" charset="0"/>
              </a:defRPr>
            </a:lvl3pPr>
            <a:lvl4pPr marL="1658938" indent="-228600">
              <a:spcBef>
                <a:spcPct val="20000"/>
              </a:spcBef>
              <a:buClr>
                <a:srgbClr val="004C80"/>
              </a:buClr>
              <a:buChar char="–"/>
              <a:defRPr>
                <a:solidFill>
                  <a:schemeClr val="tx1"/>
                </a:solidFill>
                <a:latin typeface="Arial" panose="020B0604020202020204" pitchFamily="34" charset="0"/>
              </a:defRPr>
            </a:lvl4pPr>
            <a:lvl5pPr marL="2066925" indent="-228600">
              <a:spcBef>
                <a:spcPct val="20000"/>
              </a:spcBef>
              <a:buChar char="»"/>
              <a:defRPr>
                <a:solidFill>
                  <a:schemeClr val="tx1"/>
                </a:solidFill>
                <a:latin typeface="Minion Web"/>
              </a:defRPr>
            </a:lvl5pPr>
            <a:lvl6pPr marL="2524125" indent="-228600" eaLnBrk="0" fontAlgn="base" hangingPunct="0">
              <a:spcBef>
                <a:spcPct val="20000"/>
              </a:spcBef>
              <a:spcAft>
                <a:spcPct val="0"/>
              </a:spcAft>
              <a:buChar char="»"/>
              <a:defRPr>
                <a:solidFill>
                  <a:schemeClr val="tx1"/>
                </a:solidFill>
                <a:latin typeface="Minion Web"/>
              </a:defRPr>
            </a:lvl6pPr>
            <a:lvl7pPr marL="2981325" indent="-228600" eaLnBrk="0" fontAlgn="base" hangingPunct="0">
              <a:spcBef>
                <a:spcPct val="20000"/>
              </a:spcBef>
              <a:spcAft>
                <a:spcPct val="0"/>
              </a:spcAft>
              <a:buChar char="»"/>
              <a:defRPr>
                <a:solidFill>
                  <a:schemeClr val="tx1"/>
                </a:solidFill>
                <a:latin typeface="Minion Web"/>
              </a:defRPr>
            </a:lvl7pPr>
            <a:lvl8pPr marL="3438525" indent="-228600" eaLnBrk="0" fontAlgn="base" hangingPunct="0">
              <a:spcBef>
                <a:spcPct val="20000"/>
              </a:spcBef>
              <a:spcAft>
                <a:spcPct val="0"/>
              </a:spcAft>
              <a:buChar char="»"/>
              <a:defRPr>
                <a:solidFill>
                  <a:schemeClr val="tx1"/>
                </a:solidFill>
                <a:latin typeface="Minion Web"/>
              </a:defRPr>
            </a:lvl8pPr>
            <a:lvl9pPr marL="3895725"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en-US" altLang="it-IT" b="1">
                <a:solidFill>
                  <a:srgbClr val="003F6E"/>
                </a:solidFill>
              </a:rPr>
              <a:t>SHALE GAS: EFFETTO SUL PREZZO DEL GAS NATURALE </a:t>
            </a:r>
          </a:p>
        </p:txBody>
      </p:sp>
      <p:sp>
        <p:nvSpPr>
          <p:cNvPr id="39940" name="Text Box 6">
            <a:extLst>
              <a:ext uri="{FF2B5EF4-FFF2-40B4-BE49-F238E27FC236}">
                <a16:creationId xmlns:a16="http://schemas.microsoft.com/office/drawing/2014/main" id="{00BE082D-B6E4-474C-83EE-3355E1A92BBA}"/>
              </a:ext>
            </a:extLst>
          </p:cNvPr>
          <p:cNvSpPr txBox="1">
            <a:spLocks noChangeArrowheads="1"/>
          </p:cNvSpPr>
          <p:nvPr/>
        </p:nvSpPr>
        <p:spPr bwMode="auto">
          <a:xfrm>
            <a:off x="127000" y="6237288"/>
            <a:ext cx="4660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BP Statistical Review of World Energy, June 2014</a:t>
            </a:r>
          </a:p>
        </p:txBody>
      </p:sp>
      <p:grpSp>
        <p:nvGrpSpPr>
          <p:cNvPr id="39941" name="Group 8">
            <a:extLst>
              <a:ext uri="{FF2B5EF4-FFF2-40B4-BE49-F238E27FC236}">
                <a16:creationId xmlns:a16="http://schemas.microsoft.com/office/drawing/2014/main" id="{6E965BF1-889A-41E3-ACC3-18965BD3E093}"/>
              </a:ext>
            </a:extLst>
          </p:cNvPr>
          <p:cNvGrpSpPr>
            <a:grpSpLocks noChangeAspect="1"/>
          </p:cNvGrpSpPr>
          <p:nvPr/>
        </p:nvGrpSpPr>
        <p:grpSpPr bwMode="auto">
          <a:xfrm>
            <a:off x="179388" y="981075"/>
            <a:ext cx="8856662" cy="5116513"/>
            <a:chOff x="113" y="618"/>
            <a:chExt cx="5579" cy="3223"/>
          </a:xfrm>
        </p:grpSpPr>
        <p:sp>
          <p:nvSpPr>
            <p:cNvPr id="39942" name="AutoShape 7">
              <a:extLst>
                <a:ext uri="{FF2B5EF4-FFF2-40B4-BE49-F238E27FC236}">
                  <a16:creationId xmlns:a16="http://schemas.microsoft.com/office/drawing/2014/main" id="{EAB0E5EB-48C3-4E61-863A-7F3D25EC181B}"/>
                </a:ext>
              </a:extLst>
            </p:cNvPr>
            <p:cNvSpPr>
              <a:spLocks noChangeAspect="1" noChangeArrowheads="1" noTextEdit="1"/>
            </p:cNvSpPr>
            <p:nvPr/>
          </p:nvSpPr>
          <p:spPr bwMode="auto">
            <a:xfrm>
              <a:off x="113" y="618"/>
              <a:ext cx="5579" cy="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39943" name="Picture 9">
              <a:extLst>
                <a:ext uri="{FF2B5EF4-FFF2-40B4-BE49-F238E27FC236}">
                  <a16:creationId xmlns:a16="http://schemas.microsoft.com/office/drawing/2014/main" id="{851DBBB2-4C36-489E-939A-343C810A7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618"/>
              <a:ext cx="5581" cy="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0F9D42D9-7AF6-47F4-B7D5-3F63AA359972}"/>
              </a:ext>
            </a:extLst>
          </p:cNvPr>
          <p:cNvSpPr txBox="1">
            <a:spLocks noChangeArrowheads="1"/>
          </p:cNvSpPr>
          <p:nvPr/>
        </p:nvSpPr>
        <p:spPr bwMode="auto">
          <a:xfrm>
            <a:off x="762000" y="152400"/>
            <a:ext cx="24034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EMISSIONI DI CO</a:t>
            </a:r>
            <a:r>
              <a:rPr lang="en-US" altLang="it-IT" sz="2200" b="1" baseline="-25000">
                <a:solidFill>
                  <a:srgbClr val="003F6E"/>
                </a:solidFill>
              </a:rPr>
              <a:t>2</a:t>
            </a:r>
          </a:p>
        </p:txBody>
      </p:sp>
      <p:sp>
        <p:nvSpPr>
          <p:cNvPr id="40963" name="Segnaposto numero diapositiva 1">
            <a:extLst>
              <a:ext uri="{FF2B5EF4-FFF2-40B4-BE49-F238E27FC236}">
                <a16:creationId xmlns:a16="http://schemas.microsoft.com/office/drawing/2014/main" id="{10F6715F-C71B-49FA-B797-762E6B8D39CA}"/>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41167328-A46D-4C54-BC97-2AADD24D9A8F}" type="slidenum">
              <a:rPr lang="it-IT" altLang="it-IT" sz="1600" b="1">
                <a:solidFill>
                  <a:srgbClr val="FF9900"/>
                </a:solidFill>
              </a:rPr>
              <a:pPr algn="r"/>
              <a:t>27</a:t>
            </a:fld>
            <a:endParaRPr lang="it-IT" altLang="it-IT" sz="1600" b="1">
              <a:solidFill>
                <a:srgbClr val="FF9900"/>
              </a:solidFill>
            </a:endParaRPr>
          </a:p>
        </p:txBody>
      </p:sp>
      <p:sp>
        <p:nvSpPr>
          <p:cNvPr id="40964" name="Text Box 9">
            <a:extLst>
              <a:ext uri="{FF2B5EF4-FFF2-40B4-BE49-F238E27FC236}">
                <a16:creationId xmlns:a16="http://schemas.microsoft.com/office/drawing/2014/main" id="{E812AD88-D27E-4A31-AC8D-B972D04E1126}"/>
              </a:ext>
            </a:extLst>
          </p:cNvPr>
          <p:cNvSpPr txBox="1">
            <a:spLocks noChangeArrowheads="1"/>
          </p:cNvSpPr>
          <p:nvPr/>
        </p:nvSpPr>
        <p:spPr bwMode="auto">
          <a:xfrm>
            <a:off x="107950" y="6219825"/>
            <a:ext cx="31686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IEA world energy outlook 2020</a:t>
            </a:r>
          </a:p>
        </p:txBody>
      </p:sp>
      <p:sp>
        <p:nvSpPr>
          <p:cNvPr id="40965" name="Slide Number Placeholder 1">
            <a:extLst>
              <a:ext uri="{FF2B5EF4-FFF2-40B4-BE49-F238E27FC236}">
                <a16:creationId xmlns:a16="http://schemas.microsoft.com/office/drawing/2014/main" id="{48B489FE-51C5-4B2B-AC99-ADFCE168C3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41002519-BE06-40EA-AB06-0FACB451174B}" type="slidenum">
              <a:rPr lang="it-IT" altLang="it-IT" sz="1600" smtClean="0">
                <a:solidFill>
                  <a:srgbClr val="FF9900"/>
                </a:solidFill>
              </a:rPr>
              <a:pPr/>
              <a:t>27</a:t>
            </a:fld>
            <a:endParaRPr lang="it-IT" altLang="it-IT" sz="1600">
              <a:solidFill>
                <a:srgbClr val="FF9900"/>
              </a:solidFill>
            </a:endParaRPr>
          </a:p>
        </p:txBody>
      </p:sp>
      <p:pic>
        <p:nvPicPr>
          <p:cNvPr id="40966" name="Immagine 2">
            <a:extLst>
              <a:ext uri="{FF2B5EF4-FFF2-40B4-BE49-F238E27FC236}">
                <a16:creationId xmlns:a16="http://schemas.microsoft.com/office/drawing/2014/main" id="{727794AE-1E0E-4C8B-BE15-7369A4CF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295400"/>
            <a:ext cx="86518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0B8E2F60-145F-4E28-BC56-8641D25F7026}"/>
              </a:ext>
            </a:extLst>
          </p:cNvPr>
          <p:cNvSpPr txBox="1">
            <a:spLocks noChangeArrowheads="1"/>
          </p:cNvSpPr>
          <p:nvPr/>
        </p:nvSpPr>
        <p:spPr bwMode="auto">
          <a:xfrm>
            <a:off x="762000" y="152400"/>
            <a:ext cx="24034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EMISSIONI DI CO</a:t>
            </a:r>
            <a:r>
              <a:rPr lang="en-US" altLang="it-IT" sz="2200" b="1" baseline="-25000">
                <a:solidFill>
                  <a:srgbClr val="003F6E"/>
                </a:solidFill>
              </a:rPr>
              <a:t>2</a:t>
            </a:r>
          </a:p>
        </p:txBody>
      </p:sp>
      <p:sp>
        <p:nvSpPr>
          <p:cNvPr id="41987" name="Segnaposto numero diapositiva 1">
            <a:extLst>
              <a:ext uri="{FF2B5EF4-FFF2-40B4-BE49-F238E27FC236}">
                <a16:creationId xmlns:a16="http://schemas.microsoft.com/office/drawing/2014/main" id="{F17D7A8E-3A23-40FE-A953-D5F6AC5EAEC9}"/>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311B67CA-B1E7-42D0-A32A-634EC9C727FB}" type="slidenum">
              <a:rPr lang="it-IT" altLang="it-IT" sz="1600" b="1">
                <a:solidFill>
                  <a:srgbClr val="FF9900"/>
                </a:solidFill>
              </a:rPr>
              <a:pPr algn="r"/>
              <a:t>28</a:t>
            </a:fld>
            <a:endParaRPr lang="it-IT" altLang="it-IT" sz="1600" b="1">
              <a:solidFill>
                <a:srgbClr val="FF9900"/>
              </a:solidFill>
            </a:endParaRPr>
          </a:p>
        </p:txBody>
      </p:sp>
      <p:sp>
        <p:nvSpPr>
          <p:cNvPr id="41988" name="Slide Number Placeholder 1">
            <a:extLst>
              <a:ext uri="{FF2B5EF4-FFF2-40B4-BE49-F238E27FC236}">
                <a16:creationId xmlns:a16="http://schemas.microsoft.com/office/drawing/2014/main" id="{67109DD4-6EC1-4625-BF4A-6C2CDAD8B4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6B669B0-CAEE-45AE-AA5A-F8E06D089BE8}" type="slidenum">
              <a:rPr lang="it-IT" altLang="it-IT" sz="1600" smtClean="0">
                <a:solidFill>
                  <a:srgbClr val="FF9900"/>
                </a:solidFill>
              </a:rPr>
              <a:pPr/>
              <a:t>28</a:t>
            </a:fld>
            <a:endParaRPr lang="it-IT" altLang="it-IT" sz="1600">
              <a:solidFill>
                <a:srgbClr val="FF9900"/>
              </a:solidFill>
            </a:endParaRPr>
          </a:p>
        </p:txBody>
      </p:sp>
      <p:pic>
        <p:nvPicPr>
          <p:cNvPr id="41989" name="Picture 10" descr="Atmospheric CO2 hits record high in May 2019 | Earth | EarthSky">
            <a:extLst>
              <a:ext uri="{FF2B5EF4-FFF2-40B4-BE49-F238E27FC236}">
                <a16:creationId xmlns:a16="http://schemas.microsoft.com/office/drawing/2014/main" id="{9BCAE20C-F840-4CC6-8D06-9DECA00D1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981075"/>
            <a:ext cx="6985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17930C4-D196-4095-B828-8C673C69DA65}"/>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43011" name="Text Box 2">
            <a:extLst>
              <a:ext uri="{FF2B5EF4-FFF2-40B4-BE49-F238E27FC236}">
                <a16:creationId xmlns:a16="http://schemas.microsoft.com/office/drawing/2014/main" id="{E450340E-FF90-4F5F-A3C5-D3843849C69F}"/>
              </a:ext>
            </a:extLst>
          </p:cNvPr>
          <p:cNvSpPr txBox="1">
            <a:spLocks noChangeArrowheads="1"/>
          </p:cNvSpPr>
          <p:nvPr/>
        </p:nvSpPr>
        <p:spPr bwMode="auto">
          <a:xfrm>
            <a:off x="762000" y="152400"/>
            <a:ext cx="518318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MISURE STORICHE</a:t>
            </a:r>
            <a:r>
              <a:rPr lang="en-US" altLang="it-IT" sz="2200" b="1">
                <a:solidFill>
                  <a:srgbClr val="003F6E"/>
                </a:solidFill>
              </a:rPr>
              <a:t> DI TEMPERATUR</a:t>
            </a:r>
            <a:r>
              <a:rPr lang="it-IT" altLang="it-IT" sz="2200" b="1">
                <a:solidFill>
                  <a:srgbClr val="003F6E"/>
                </a:solidFill>
              </a:rPr>
              <a:t>A</a:t>
            </a:r>
            <a:endParaRPr lang="en-US" altLang="it-IT" sz="2200" b="1" baseline="-25000">
              <a:solidFill>
                <a:srgbClr val="003F6E"/>
              </a:solidFill>
            </a:endParaRPr>
          </a:p>
        </p:txBody>
      </p:sp>
      <p:sp>
        <p:nvSpPr>
          <p:cNvPr id="43012" name="Segnaposto numero diapositiva 1">
            <a:extLst>
              <a:ext uri="{FF2B5EF4-FFF2-40B4-BE49-F238E27FC236}">
                <a16:creationId xmlns:a16="http://schemas.microsoft.com/office/drawing/2014/main" id="{46051253-830C-44C0-8F79-CAFAB9278793}"/>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650CCE84-87ED-4B62-8A09-9B85B1B75D2E}" type="slidenum">
              <a:rPr lang="it-IT" altLang="it-IT" sz="1600" b="1">
                <a:solidFill>
                  <a:srgbClr val="FF9900"/>
                </a:solidFill>
              </a:rPr>
              <a:pPr algn="r"/>
              <a:t>29</a:t>
            </a:fld>
            <a:endParaRPr lang="it-IT" altLang="it-IT" sz="1600" b="1">
              <a:solidFill>
                <a:srgbClr val="FF9900"/>
              </a:solidFill>
            </a:endParaRPr>
          </a:p>
        </p:txBody>
      </p:sp>
      <p:sp>
        <p:nvSpPr>
          <p:cNvPr id="43013" name="Text Box 5">
            <a:extLst>
              <a:ext uri="{FF2B5EF4-FFF2-40B4-BE49-F238E27FC236}">
                <a16:creationId xmlns:a16="http://schemas.microsoft.com/office/drawing/2014/main" id="{39570FF3-BCAF-40CC-A427-C134DC3AEDCB}"/>
              </a:ext>
            </a:extLst>
          </p:cNvPr>
          <p:cNvSpPr txBox="1">
            <a:spLocks noChangeArrowheads="1"/>
          </p:cNvSpPr>
          <p:nvPr/>
        </p:nvSpPr>
        <p:spPr bwMode="auto">
          <a:xfrm>
            <a:off x="101600" y="5516563"/>
            <a:ext cx="18970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www.nasa.gov</a:t>
            </a:r>
          </a:p>
        </p:txBody>
      </p:sp>
      <p:sp>
        <p:nvSpPr>
          <p:cNvPr id="43014" name="Text Box 4">
            <a:extLst>
              <a:ext uri="{FF2B5EF4-FFF2-40B4-BE49-F238E27FC236}">
                <a16:creationId xmlns:a16="http://schemas.microsoft.com/office/drawing/2014/main" id="{D48EF76B-E060-4B76-A377-212561D68412}"/>
              </a:ext>
            </a:extLst>
          </p:cNvPr>
          <p:cNvSpPr txBox="1">
            <a:spLocks noChangeArrowheads="1"/>
          </p:cNvSpPr>
          <p:nvPr/>
        </p:nvSpPr>
        <p:spPr bwMode="auto">
          <a:xfrm>
            <a:off x="117475" y="1108075"/>
            <a:ext cx="3517900"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793750" indent="-2603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50950" indent="-277813">
              <a:spcBef>
                <a:spcPct val="20000"/>
              </a:spcBef>
              <a:buClr>
                <a:srgbClr val="004D82"/>
              </a:buClr>
              <a:buChar char="•"/>
              <a:defRPr>
                <a:solidFill>
                  <a:schemeClr val="tx1"/>
                </a:solidFill>
                <a:latin typeface="Arial" panose="020B0604020202020204" pitchFamily="34" charset="0"/>
              </a:defRPr>
            </a:lvl3pPr>
            <a:lvl4pPr marL="1658938" indent="-228600">
              <a:spcBef>
                <a:spcPct val="20000"/>
              </a:spcBef>
              <a:buClr>
                <a:srgbClr val="004C80"/>
              </a:buClr>
              <a:buChar char="–"/>
              <a:defRPr>
                <a:solidFill>
                  <a:schemeClr val="tx1"/>
                </a:solidFill>
                <a:latin typeface="Arial" panose="020B0604020202020204" pitchFamily="34" charset="0"/>
              </a:defRPr>
            </a:lvl4pPr>
            <a:lvl5pPr marL="2066925" indent="-228600">
              <a:spcBef>
                <a:spcPct val="20000"/>
              </a:spcBef>
              <a:buChar char="»"/>
              <a:defRPr>
                <a:solidFill>
                  <a:schemeClr val="tx1"/>
                </a:solidFill>
                <a:latin typeface="Minion Web"/>
              </a:defRPr>
            </a:lvl5pPr>
            <a:lvl6pPr marL="2524125" indent="-228600" eaLnBrk="0" fontAlgn="base" hangingPunct="0">
              <a:spcBef>
                <a:spcPct val="20000"/>
              </a:spcBef>
              <a:spcAft>
                <a:spcPct val="0"/>
              </a:spcAft>
              <a:buChar char="»"/>
              <a:defRPr>
                <a:solidFill>
                  <a:schemeClr val="tx1"/>
                </a:solidFill>
                <a:latin typeface="Minion Web"/>
              </a:defRPr>
            </a:lvl6pPr>
            <a:lvl7pPr marL="2981325" indent="-228600" eaLnBrk="0" fontAlgn="base" hangingPunct="0">
              <a:spcBef>
                <a:spcPct val="20000"/>
              </a:spcBef>
              <a:spcAft>
                <a:spcPct val="0"/>
              </a:spcAft>
              <a:buChar char="»"/>
              <a:defRPr>
                <a:solidFill>
                  <a:schemeClr val="tx1"/>
                </a:solidFill>
                <a:latin typeface="Minion Web"/>
              </a:defRPr>
            </a:lvl7pPr>
            <a:lvl8pPr marL="3438525" indent="-228600" eaLnBrk="0" fontAlgn="base" hangingPunct="0">
              <a:spcBef>
                <a:spcPct val="20000"/>
              </a:spcBef>
              <a:spcAft>
                <a:spcPct val="0"/>
              </a:spcAft>
              <a:buChar char="»"/>
              <a:defRPr>
                <a:solidFill>
                  <a:schemeClr val="tx1"/>
                </a:solidFill>
                <a:latin typeface="Minion Web"/>
              </a:defRPr>
            </a:lvl8pPr>
            <a:lvl9pPr marL="3895725"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it-IT" altLang="it-IT" b="1">
                <a:solidFill>
                  <a:srgbClr val="003F6E"/>
                </a:solidFill>
              </a:rPr>
              <a:t>Accanto all’aumento di concentrazione di gas serra (principalmente CO</a:t>
            </a:r>
            <a:r>
              <a:rPr lang="it-IT" altLang="it-IT" b="1" baseline="-25000">
                <a:solidFill>
                  <a:srgbClr val="003F6E"/>
                </a:solidFill>
              </a:rPr>
              <a:t>2</a:t>
            </a:r>
            <a:r>
              <a:rPr lang="it-IT" altLang="it-IT" b="1">
                <a:solidFill>
                  <a:srgbClr val="003F6E"/>
                </a:solidFill>
              </a:rPr>
              <a:t>) si assiste a un parallelo aumento della temperatura media sulla superficie del pianeta.</a:t>
            </a:r>
          </a:p>
        </p:txBody>
      </p:sp>
      <p:sp>
        <p:nvSpPr>
          <p:cNvPr id="43015" name="Slide Number Placeholder 1">
            <a:extLst>
              <a:ext uri="{FF2B5EF4-FFF2-40B4-BE49-F238E27FC236}">
                <a16:creationId xmlns:a16="http://schemas.microsoft.com/office/drawing/2014/main" id="{1B39EA21-52AB-4732-A63A-229E43E0E0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33CE5D9C-8B2B-4B63-8D97-DC6007AC9701}" type="slidenum">
              <a:rPr lang="it-IT" altLang="it-IT" sz="1600" smtClean="0">
                <a:solidFill>
                  <a:srgbClr val="FF9900"/>
                </a:solidFill>
              </a:rPr>
              <a:pPr/>
              <a:t>29</a:t>
            </a:fld>
            <a:endParaRPr lang="it-IT" altLang="it-IT" sz="1600">
              <a:solidFill>
                <a:srgbClr val="FF9900"/>
              </a:solidFill>
            </a:endParaRPr>
          </a:p>
        </p:txBody>
      </p:sp>
      <p:grpSp>
        <p:nvGrpSpPr>
          <p:cNvPr id="43016" name="Group 11">
            <a:extLst>
              <a:ext uri="{FF2B5EF4-FFF2-40B4-BE49-F238E27FC236}">
                <a16:creationId xmlns:a16="http://schemas.microsoft.com/office/drawing/2014/main" id="{F0B41886-9FC4-4FB0-975E-AF9D8D8B066E}"/>
              </a:ext>
            </a:extLst>
          </p:cNvPr>
          <p:cNvGrpSpPr>
            <a:grpSpLocks noChangeAspect="1"/>
          </p:cNvGrpSpPr>
          <p:nvPr/>
        </p:nvGrpSpPr>
        <p:grpSpPr bwMode="auto">
          <a:xfrm>
            <a:off x="3670300" y="908050"/>
            <a:ext cx="5473700" cy="5949950"/>
            <a:chOff x="2312" y="572"/>
            <a:chExt cx="3448" cy="3748"/>
          </a:xfrm>
        </p:grpSpPr>
        <p:sp>
          <p:nvSpPr>
            <p:cNvPr id="43019" name="AutoShape 10">
              <a:extLst>
                <a:ext uri="{FF2B5EF4-FFF2-40B4-BE49-F238E27FC236}">
                  <a16:creationId xmlns:a16="http://schemas.microsoft.com/office/drawing/2014/main" id="{1BA31295-DD09-4602-87F7-447187748652}"/>
                </a:ext>
              </a:extLst>
            </p:cNvPr>
            <p:cNvSpPr>
              <a:spLocks noChangeAspect="1" noChangeArrowheads="1" noTextEdit="1"/>
            </p:cNvSpPr>
            <p:nvPr/>
          </p:nvSpPr>
          <p:spPr bwMode="auto">
            <a:xfrm>
              <a:off x="2312" y="572"/>
              <a:ext cx="3448" cy="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43020" name="Picture 12">
              <a:extLst>
                <a:ext uri="{FF2B5EF4-FFF2-40B4-BE49-F238E27FC236}">
                  <a16:creationId xmlns:a16="http://schemas.microsoft.com/office/drawing/2014/main" id="{16E8CA3A-8498-4FEE-80D3-82634BC61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 y="572"/>
              <a:ext cx="3451" cy="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017" name="Picture 12" descr="global temperature anomalies averaged from 2008 through 2012">
            <a:extLst>
              <a:ext uri="{FF2B5EF4-FFF2-40B4-BE49-F238E27FC236}">
                <a16:creationId xmlns:a16="http://schemas.microsoft.com/office/drawing/2014/main" id="{8F4789A3-B0CF-4137-AE8D-DAA9AF6EB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3051175"/>
            <a:ext cx="349726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 Box 5">
            <a:extLst>
              <a:ext uri="{FF2B5EF4-FFF2-40B4-BE49-F238E27FC236}">
                <a16:creationId xmlns:a16="http://schemas.microsoft.com/office/drawing/2014/main" id="{07D9D6FC-F39A-4317-8F4D-E9E3FD0877B9}"/>
              </a:ext>
            </a:extLst>
          </p:cNvPr>
          <p:cNvSpPr txBox="1">
            <a:spLocks noChangeArrowheads="1"/>
          </p:cNvSpPr>
          <p:nvPr/>
        </p:nvSpPr>
        <p:spPr bwMode="auto">
          <a:xfrm>
            <a:off x="166688" y="6453188"/>
            <a:ext cx="373538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IPCC Fifth Assessment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EEB941F-BB95-4703-B278-6B534BF28A39}"/>
              </a:ext>
            </a:extLst>
          </p:cNvPr>
          <p:cNvSpPr>
            <a:spLocks noGrp="1" noChangeArrowheads="1"/>
          </p:cNvSpPr>
          <p:nvPr>
            <p:ph type="title"/>
          </p:nvPr>
        </p:nvSpPr>
        <p:spPr/>
        <p:txBody>
          <a:bodyPr/>
          <a:lstStyle/>
          <a:p>
            <a:pPr eaLnBrk="1" hangingPunct="1"/>
            <a:r>
              <a:rPr lang="it-IT" altLang="en-US"/>
              <a:t>Obiettivi e contenuti del corso</a:t>
            </a:r>
            <a:br>
              <a:rPr lang="it-IT" altLang="en-US"/>
            </a:br>
            <a:endParaRPr lang="it-IT" altLang="en-US"/>
          </a:p>
        </p:txBody>
      </p:sp>
      <p:sp>
        <p:nvSpPr>
          <p:cNvPr id="9219" name="Rectangle 3">
            <a:extLst>
              <a:ext uri="{FF2B5EF4-FFF2-40B4-BE49-F238E27FC236}">
                <a16:creationId xmlns:a16="http://schemas.microsoft.com/office/drawing/2014/main" id="{A2C7204F-E7D6-4761-A434-C3EA8E5F2AE8}"/>
              </a:ext>
            </a:extLst>
          </p:cNvPr>
          <p:cNvSpPr>
            <a:spLocks noGrp="1" noChangeArrowheads="1"/>
          </p:cNvSpPr>
          <p:nvPr>
            <p:ph type="body" idx="1"/>
          </p:nvPr>
        </p:nvSpPr>
        <p:spPr/>
        <p:txBody>
          <a:bodyPr/>
          <a:lstStyle/>
          <a:p>
            <a:pPr algn="just"/>
            <a:r>
              <a:rPr lang="it-IT" altLang="en-US" b="1">
                <a:solidFill>
                  <a:srgbClr val="002060"/>
                </a:solidFill>
              </a:rPr>
              <a:t>Il corso di “Sistemi Energetici per Ingegneria Fisica” fornisce le conoscenze fondamentali sia sui </a:t>
            </a:r>
            <a:r>
              <a:rPr lang="it-IT" altLang="en-US" b="1" u="sng">
                <a:solidFill>
                  <a:srgbClr val="002060"/>
                </a:solidFill>
              </a:rPr>
              <a:t>principi della termodinamica</a:t>
            </a:r>
            <a:r>
              <a:rPr lang="it-IT" altLang="en-US" b="1">
                <a:solidFill>
                  <a:srgbClr val="002060"/>
                </a:solidFill>
              </a:rPr>
              <a:t> sia della </a:t>
            </a:r>
            <a:r>
              <a:rPr lang="it-IT" altLang="en-US" b="1" u="sng">
                <a:solidFill>
                  <a:srgbClr val="002060"/>
                </a:solidFill>
              </a:rPr>
              <a:t>trasmissione del calore</a:t>
            </a:r>
          </a:p>
          <a:p>
            <a:pPr algn="just"/>
            <a:endParaRPr lang="it-IT" altLang="en-US">
              <a:solidFill>
                <a:srgbClr val="002060"/>
              </a:solidFill>
            </a:endParaRPr>
          </a:p>
          <a:p>
            <a:pPr algn="just"/>
            <a:endParaRPr lang="it-IT" altLang="en-US">
              <a:solidFill>
                <a:srgbClr val="002060"/>
              </a:solidFill>
            </a:endParaRPr>
          </a:p>
          <a:p>
            <a:pPr algn="just" eaLnBrk="1" hangingPunct="1">
              <a:lnSpc>
                <a:spcPct val="90000"/>
              </a:lnSpc>
            </a:pPr>
            <a:r>
              <a:rPr lang="it-IT" altLang="en-US" b="1">
                <a:solidFill>
                  <a:srgbClr val="002060"/>
                </a:solidFill>
              </a:rPr>
              <a:t>L’obiettivo del corso è lo sviluppo delle competenze necessarie per la </a:t>
            </a:r>
            <a:r>
              <a:rPr lang="it-IT" altLang="en-US" b="1" u="sng">
                <a:solidFill>
                  <a:srgbClr val="002060"/>
                </a:solidFill>
              </a:rPr>
              <a:t>descrizione di un sistema termodinamico</a:t>
            </a:r>
            <a:r>
              <a:rPr lang="it-IT" altLang="en-US" b="1">
                <a:solidFill>
                  <a:srgbClr val="002060"/>
                </a:solidFill>
              </a:rPr>
              <a:t>, per la definizione dei </a:t>
            </a:r>
            <a:r>
              <a:rPr lang="it-IT" altLang="en-US" b="1" u="sng">
                <a:solidFill>
                  <a:srgbClr val="002060"/>
                </a:solidFill>
              </a:rPr>
              <a:t>bilanci  di massa</a:t>
            </a:r>
            <a:r>
              <a:rPr lang="it-IT" altLang="en-US" b="1">
                <a:solidFill>
                  <a:srgbClr val="002060"/>
                </a:solidFill>
              </a:rPr>
              <a:t> ed </a:t>
            </a:r>
            <a:r>
              <a:rPr lang="it-IT" altLang="en-US" b="1" u="sng">
                <a:solidFill>
                  <a:srgbClr val="002060"/>
                </a:solidFill>
              </a:rPr>
              <a:t>energia</a:t>
            </a:r>
            <a:r>
              <a:rPr lang="it-IT" altLang="en-US" b="1">
                <a:solidFill>
                  <a:srgbClr val="002060"/>
                </a:solidFill>
              </a:rPr>
              <a:t>  e delle equazioni di </a:t>
            </a:r>
            <a:r>
              <a:rPr lang="it-IT" altLang="en-US" b="1" u="sng">
                <a:solidFill>
                  <a:srgbClr val="002060"/>
                </a:solidFill>
              </a:rPr>
              <a:t>trasmissione del calore</a:t>
            </a:r>
            <a:r>
              <a:rPr lang="it-IT" altLang="en-US" b="1">
                <a:solidFill>
                  <a:srgbClr val="002060"/>
                </a:solidFill>
              </a:rPr>
              <a:t>, e l’applicazione delle nozioni di base ricevute a </a:t>
            </a:r>
            <a:r>
              <a:rPr lang="it-IT" altLang="en-US" b="1" u="sng">
                <a:solidFill>
                  <a:srgbClr val="002060"/>
                </a:solidFill>
              </a:rPr>
              <a:t>schemi di impianto per produzione di energia</a:t>
            </a:r>
          </a:p>
          <a:p>
            <a:pPr algn="just" eaLnBrk="1" hangingPunct="1">
              <a:lnSpc>
                <a:spcPct val="90000"/>
              </a:lnSpc>
            </a:pPr>
            <a:endParaRPr lang="it-IT" altLang="en-US">
              <a:solidFill>
                <a:srgbClr val="002060"/>
              </a:solidFill>
            </a:endParaRPr>
          </a:p>
        </p:txBody>
      </p:sp>
      <p:pic>
        <p:nvPicPr>
          <p:cNvPr id="9220" name="Picture 2">
            <a:extLst>
              <a:ext uri="{FF2B5EF4-FFF2-40B4-BE49-F238E27FC236}">
                <a16:creationId xmlns:a16="http://schemas.microsoft.com/office/drawing/2014/main" id="{329080DD-1BBE-48F9-BA1E-90E406A7B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54" b="4993"/>
          <a:stretch>
            <a:fillRect/>
          </a:stretch>
        </p:blipFill>
        <p:spPr bwMode="auto">
          <a:xfrm>
            <a:off x="3492500" y="4178300"/>
            <a:ext cx="3095625" cy="236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1" name="Slide Number Placeholder 1">
            <a:extLst>
              <a:ext uri="{FF2B5EF4-FFF2-40B4-BE49-F238E27FC236}">
                <a16:creationId xmlns:a16="http://schemas.microsoft.com/office/drawing/2014/main" id="{F3308D3D-3A54-414D-AB2F-3BB47A849C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3008CDC-AA39-4DCB-BD62-65BD4D7A3303}" type="slidenum">
              <a:rPr lang="it-IT" altLang="it-IT" sz="1600" smtClean="0">
                <a:solidFill>
                  <a:srgbClr val="FF9900"/>
                </a:solidFill>
              </a:rPr>
              <a:pPr/>
              <a:t>3</a:t>
            </a:fld>
            <a:endParaRPr lang="it-IT" altLang="it-IT" sz="1600">
              <a:solidFill>
                <a:srgbClr val="FF99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a:extLst>
              <a:ext uri="{FF2B5EF4-FFF2-40B4-BE49-F238E27FC236}">
                <a16:creationId xmlns:a16="http://schemas.microsoft.com/office/drawing/2014/main" id="{B2AEFD36-CFE8-4A08-8C12-7AB80AB175B2}"/>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44035" name="Segnaposto numero diapositiva 1">
            <a:extLst>
              <a:ext uri="{FF2B5EF4-FFF2-40B4-BE49-F238E27FC236}">
                <a16:creationId xmlns:a16="http://schemas.microsoft.com/office/drawing/2014/main" id="{5DB426BF-5554-4500-BDD5-E6FC84CF0EFB}"/>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AF113515-BAFF-4194-B012-A474B5102288}" type="slidenum">
              <a:rPr lang="it-IT" altLang="it-IT" sz="1600" b="1">
                <a:solidFill>
                  <a:srgbClr val="FF9900"/>
                </a:solidFill>
              </a:rPr>
              <a:pPr algn="r"/>
              <a:t>30</a:t>
            </a:fld>
            <a:endParaRPr lang="it-IT" altLang="it-IT" sz="1600" b="1">
              <a:solidFill>
                <a:srgbClr val="FF9900"/>
              </a:solidFill>
            </a:endParaRPr>
          </a:p>
        </p:txBody>
      </p:sp>
      <p:sp>
        <p:nvSpPr>
          <p:cNvPr id="44036" name="Text Box 2">
            <a:extLst>
              <a:ext uri="{FF2B5EF4-FFF2-40B4-BE49-F238E27FC236}">
                <a16:creationId xmlns:a16="http://schemas.microsoft.com/office/drawing/2014/main" id="{3F11F8BC-8E4A-48BA-86ED-53770A63733F}"/>
              </a:ext>
            </a:extLst>
          </p:cNvPr>
          <p:cNvSpPr txBox="1">
            <a:spLocks noChangeArrowheads="1"/>
          </p:cNvSpPr>
          <p:nvPr/>
        </p:nvSpPr>
        <p:spPr bwMode="auto">
          <a:xfrm>
            <a:off x="762000" y="188913"/>
            <a:ext cx="2808288"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SCENARI EVOLUTIVI</a:t>
            </a:r>
          </a:p>
        </p:txBody>
      </p:sp>
      <p:sp>
        <p:nvSpPr>
          <p:cNvPr id="44037" name="Text Box 7">
            <a:extLst>
              <a:ext uri="{FF2B5EF4-FFF2-40B4-BE49-F238E27FC236}">
                <a16:creationId xmlns:a16="http://schemas.microsoft.com/office/drawing/2014/main" id="{8CF997F0-2032-48CD-A265-11219491E225}"/>
              </a:ext>
            </a:extLst>
          </p:cNvPr>
          <p:cNvSpPr txBox="1">
            <a:spLocks noChangeArrowheads="1"/>
          </p:cNvSpPr>
          <p:nvPr/>
        </p:nvSpPr>
        <p:spPr bwMode="auto">
          <a:xfrm>
            <a:off x="1187450" y="1125538"/>
            <a:ext cx="3151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IPCC Fifth Assessment Report</a:t>
            </a:r>
          </a:p>
        </p:txBody>
      </p:sp>
      <p:sp>
        <p:nvSpPr>
          <p:cNvPr id="44038" name="Slide Number Placeholder 1">
            <a:extLst>
              <a:ext uri="{FF2B5EF4-FFF2-40B4-BE49-F238E27FC236}">
                <a16:creationId xmlns:a16="http://schemas.microsoft.com/office/drawing/2014/main" id="{AB82B70B-C805-4840-9983-37085591C0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80C301F7-5CCC-450E-9615-D02939C0DB29}" type="slidenum">
              <a:rPr lang="it-IT" altLang="it-IT" sz="1600" smtClean="0">
                <a:solidFill>
                  <a:srgbClr val="FF9900"/>
                </a:solidFill>
              </a:rPr>
              <a:pPr/>
              <a:t>30</a:t>
            </a:fld>
            <a:endParaRPr lang="it-IT" altLang="it-IT" sz="1600">
              <a:solidFill>
                <a:srgbClr val="FF9900"/>
              </a:solidFill>
            </a:endParaRPr>
          </a:p>
        </p:txBody>
      </p:sp>
      <p:grpSp>
        <p:nvGrpSpPr>
          <p:cNvPr id="44039" name="Group 10">
            <a:extLst>
              <a:ext uri="{FF2B5EF4-FFF2-40B4-BE49-F238E27FC236}">
                <a16:creationId xmlns:a16="http://schemas.microsoft.com/office/drawing/2014/main" id="{12D7CFFC-3BF9-464A-B4B8-A4B72ABBA1B0}"/>
              </a:ext>
            </a:extLst>
          </p:cNvPr>
          <p:cNvGrpSpPr>
            <a:grpSpLocks noChangeAspect="1"/>
          </p:cNvGrpSpPr>
          <p:nvPr/>
        </p:nvGrpSpPr>
        <p:grpSpPr bwMode="auto">
          <a:xfrm>
            <a:off x="468313" y="908050"/>
            <a:ext cx="7988300" cy="5840413"/>
            <a:chOff x="295" y="572"/>
            <a:chExt cx="5032" cy="3679"/>
          </a:xfrm>
        </p:grpSpPr>
        <p:sp>
          <p:nvSpPr>
            <p:cNvPr id="44040" name="AutoShape 9">
              <a:extLst>
                <a:ext uri="{FF2B5EF4-FFF2-40B4-BE49-F238E27FC236}">
                  <a16:creationId xmlns:a16="http://schemas.microsoft.com/office/drawing/2014/main" id="{85313FAD-B48E-48CB-8F6A-8933906D3E54}"/>
                </a:ext>
              </a:extLst>
            </p:cNvPr>
            <p:cNvSpPr>
              <a:spLocks noChangeAspect="1" noChangeArrowheads="1" noTextEdit="1"/>
            </p:cNvSpPr>
            <p:nvPr/>
          </p:nvSpPr>
          <p:spPr bwMode="auto">
            <a:xfrm>
              <a:off x="295" y="572"/>
              <a:ext cx="5032" cy="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44041" name="Picture 11">
              <a:extLst>
                <a:ext uri="{FF2B5EF4-FFF2-40B4-BE49-F238E27FC236}">
                  <a16:creationId xmlns:a16="http://schemas.microsoft.com/office/drawing/2014/main" id="{C7649392-1E2F-41DA-84FE-A0B062D6A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572"/>
              <a:ext cx="5035" cy="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FCE275C-2380-4654-A3E4-299EA2C69C58}"/>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45059" name="Segnaposto numero diapositiva 2">
            <a:extLst>
              <a:ext uri="{FF2B5EF4-FFF2-40B4-BE49-F238E27FC236}">
                <a16:creationId xmlns:a16="http://schemas.microsoft.com/office/drawing/2014/main" id="{E9FD5000-997B-4A97-809C-BBCABC2C5D18}"/>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63ADDC07-0784-41B4-90C8-5B56722DDF18}" type="slidenum">
              <a:rPr lang="it-IT" altLang="it-IT" sz="1600" b="1">
                <a:solidFill>
                  <a:srgbClr val="FF9900"/>
                </a:solidFill>
              </a:rPr>
              <a:pPr algn="r"/>
              <a:t>31</a:t>
            </a:fld>
            <a:endParaRPr lang="it-IT" altLang="it-IT" sz="1600" b="1">
              <a:solidFill>
                <a:srgbClr val="FF9900"/>
              </a:solidFill>
            </a:endParaRPr>
          </a:p>
        </p:txBody>
      </p:sp>
      <p:sp>
        <p:nvSpPr>
          <p:cNvPr id="45060" name="Text Box 2">
            <a:extLst>
              <a:ext uri="{FF2B5EF4-FFF2-40B4-BE49-F238E27FC236}">
                <a16:creationId xmlns:a16="http://schemas.microsoft.com/office/drawing/2014/main" id="{A51FB4DF-AA3B-4F43-8E44-E7E1FA04ECBB}"/>
              </a:ext>
            </a:extLst>
          </p:cNvPr>
          <p:cNvSpPr txBox="1">
            <a:spLocks noChangeArrowheads="1"/>
          </p:cNvSpPr>
          <p:nvPr/>
        </p:nvSpPr>
        <p:spPr bwMode="auto">
          <a:xfrm>
            <a:off x="762000" y="188913"/>
            <a:ext cx="2981325"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POSSIBILI SOLUZIONI</a:t>
            </a:r>
            <a:endParaRPr lang="en-US" altLang="it-IT" sz="2200" b="1">
              <a:solidFill>
                <a:srgbClr val="003F6E"/>
              </a:solidFill>
            </a:endParaRPr>
          </a:p>
        </p:txBody>
      </p:sp>
      <p:sp>
        <p:nvSpPr>
          <p:cNvPr id="115717" name="Text Box 4">
            <a:extLst>
              <a:ext uri="{FF2B5EF4-FFF2-40B4-BE49-F238E27FC236}">
                <a16:creationId xmlns:a16="http://schemas.microsoft.com/office/drawing/2014/main" id="{3B56F77E-47AD-4964-9118-61945CC1B198}"/>
              </a:ext>
            </a:extLst>
          </p:cNvPr>
          <p:cNvSpPr txBox="1">
            <a:spLocks noChangeArrowheads="1"/>
          </p:cNvSpPr>
          <p:nvPr/>
        </p:nvSpPr>
        <p:spPr bwMode="auto">
          <a:xfrm>
            <a:off x="369888" y="908050"/>
            <a:ext cx="8164512" cy="2400300"/>
          </a:xfrm>
          <a:prstGeom prst="rect">
            <a:avLst/>
          </a:prstGeom>
          <a:noFill/>
          <a:ln>
            <a:noFill/>
          </a:ln>
          <a:effectLst/>
        </p:spPr>
        <p:txBody>
          <a:bodyPr lIns="0" tIns="0" rIns="0" bIns="0">
            <a:spAutoFit/>
          </a:bodyPr>
          <a:lstStyle>
            <a:lvl1pPr>
              <a:spcBef>
                <a:spcPct val="20000"/>
              </a:spcBef>
              <a:defRPr sz="2000">
                <a:solidFill>
                  <a:schemeClr val="tx1"/>
                </a:solidFill>
                <a:latin typeface="Arial" pitchFamily="34" charset="0"/>
              </a:defRPr>
            </a:lvl1pPr>
            <a:lvl2pPr marL="446088" indent="-266700">
              <a:spcBef>
                <a:spcPct val="20000"/>
              </a:spcBef>
              <a:buClr>
                <a:srgbClr val="004C80"/>
              </a:buClr>
              <a:buSzPct val="85000"/>
              <a:buFont typeface="Wingdings" pitchFamily="2" charset="2"/>
              <a:buChar char="§"/>
              <a:defRPr sz="2000">
                <a:solidFill>
                  <a:schemeClr val="tx1"/>
                </a:solidFill>
                <a:latin typeface="Arial" pitchFamily="34" charset="0"/>
              </a:defRPr>
            </a:lvl2pPr>
            <a:lvl3pPr marL="1268413" indent="-277813">
              <a:spcBef>
                <a:spcPct val="20000"/>
              </a:spcBef>
              <a:buClr>
                <a:srgbClr val="004D82"/>
              </a:buClr>
              <a:buChar char="•"/>
              <a:defRPr>
                <a:solidFill>
                  <a:schemeClr val="tx1"/>
                </a:solidFill>
                <a:latin typeface="Arial" pitchFamily="34" charset="0"/>
              </a:defRPr>
            </a:lvl3pPr>
            <a:lvl4pPr marL="1676400" indent="-228600">
              <a:spcBef>
                <a:spcPct val="20000"/>
              </a:spcBef>
              <a:buClr>
                <a:srgbClr val="004C80"/>
              </a:buClr>
              <a:buChar char="–"/>
              <a:defRPr>
                <a:solidFill>
                  <a:schemeClr val="tx1"/>
                </a:solidFill>
                <a:latin typeface="Arial"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itchFamily="2" charset="2"/>
              <a:buNone/>
              <a:defRPr/>
            </a:pPr>
            <a:r>
              <a:rPr lang="it-IT" altLang="it-IT" b="1" dirty="0">
                <a:solidFill>
                  <a:srgbClr val="003F6E"/>
                </a:solidFill>
                <a:effectLst>
                  <a:outerShdw blurRad="38100" dist="38100" dir="2700000" algn="tl">
                    <a:srgbClr val="000000">
                      <a:alpha val="43137"/>
                    </a:srgbClr>
                  </a:outerShdw>
                </a:effectLst>
              </a:rPr>
              <a:t>Per limitare le emissioni di gas serra è possibile percorrere differenti strade:</a:t>
            </a:r>
          </a:p>
          <a:p>
            <a:pPr lvl="1">
              <a:lnSpc>
                <a:spcPct val="90000"/>
              </a:lnSpc>
              <a:buClr>
                <a:srgbClr val="FF0000"/>
              </a:buClr>
              <a:buSzPct val="80000"/>
              <a:buFont typeface="Wingdings" pitchFamily="2" charset="2"/>
              <a:buChar char="l"/>
              <a:defRPr/>
            </a:pPr>
            <a:r>
              <a:rPr lang="it-IT" altLang="it-IT" b="1" dirty="0">
                <a:solidFill>
                  <a:srgbClr val="003F6E"/>
                </a:solidFill>
              </a:rPr>
              <a:t>riduzione dei consumi negli utilizzi finali</a:t>
            </a:r>
            <a:br>
              <a:rPr lang="it-IT" altLang="it-IT" b="1" dirty="0">
                <a:solidFill>
                  <a:srgbClr val="003F6E"/>
                </a:solidFill>
              </a:rPr>
            </a:br>
            <a:r>
              <a:rPr lang="it-IT" altLang="it-IT" b="1" dirty="0">
                <a:solidFill>
                  <a:srgbClr val="003F6E"/>
                </a:solidFill>
              </a:rPr>
              <a:t>ad es. lampadine led invece di quelle tradizionali</a:t>
            </a:r>
          </a:p>
          <a:p>
            <a:pPr lvl="1">
              <a:lnSpc>
                <a:spcPct val="90000"/>
              </a:lnSpc>
              <a:buClr>
                <a:srgbClr val="FF0000"/>
              </a:buClr>
              <a:buSzPct val="80000"/>
              <a:buFont typeface="Wingdings" pitchFamily="2" charset="2"/>
              <a:buChar char="l"/>
              <a:defRPr/>
            </a:pPr>
            <a:r>
              <a:rPr lang="it-IT" altLang="it-IT" b="1" dirty="0">
                <a:solidFill>
                  <a:srgbClr val="003F6E"/>
                </a:solidFill>
              </a:rPr>
              <a:t>utilizzo di fonti primarie a minore contenuto di carbonio</a:t>
            </a:r>
            <a:br>
              <a:rPr lang="it-IT" altLang="it-IT" b="1" dirty="0">
                <a:solidFill>
                  <a:srgbClr val="003F6E"/>
                </a:solidFill>
              </a:rPr>
            </a:br>
            <a:r>
              <a:rPr lang="it-IT" altLang="it-IT" b="1" dirty="0">
                <a:solidFill>
                  <a:srgbClr val="003F6E"/>
                </a:solidFill>
              </a:rPr>
              <a:t>ad es. gas naturale in sostituzione del carbone (vedi combustione)</a:t>
            </a:r>
          </a:p>
          <a:p>
            <a:pPr lvl="1">
              <a:lnSpc>
                <a:spcPct val="90000"/>
              </a:lnSpc>
              <a:buClr>
                <a:srgbClr val="FF0000"/>
              </a:buClr>
              <a:buSzPct val="80000"/>
              <a:buFont typeface="Wingdings" pitchFamily="2" charset="2"/>
              <a:buChar char="l"/>
              <a:defRPr/>
            </a:pPr>
            <a:r>
              <a:rPr lang="it-IT" altLang="it-IT" b="1" dirty="0">
                <a:solidFill>
                  <a:srgbClr val="003F6E"/>
                </a:solidFill>
              </a:rPr>
              <a:t>aumento dell’efficienza di conversione</a:t>
            </a:r>
          </a:p>
        </p:txBody>
      </p:sp>
      <p:pic>
        <p:nvPicPr>
          <p:cNvPr id="115718" name="Picture 6" descr="Newcomen6325">
            <a:extLst>
              <a:ext uri="{FF2B5EF4-FFF2-40B4-BE49-F238E27FC236}">
                <a16:creationId xmlns:a16="http://schemas.microsoft.com/office/drawing/2014/main" id="{7C8A7B25-5482-4C9E-91FA-3CBDF4BE4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565400"/>
            <a:ext cx="329565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0" name="Picture 8">
            <a:extLst>
              <a:ext uri="{FF2B5EF4-FFF2-40B4-BE49-F238E27FC236}">
                <a16:creationId xmlns:a16="http://schemas.microsoft.com/office/drawing/2014/main" id="{1C5F7EE0-3C06-4B53-82CF-A339E3646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554288"/>
            <a:ext cx="5661025" cy="425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22" name="Line 10">
            <a:extLst>
              <a:ext uri="{FF2B5EF4-FFF2-40B4-BE49-F238E27FC236}">
                <a16:creationId xmlns:a16="http://schemas.microsoft.com/office/drawing/2014/main" id="{18262BA8-5901-4060-8315-198C58E20B14}"/>
              </a:ext>
            </a:extLst>
          </p:cNvPr>
          <p:cNvSpPr>
            <a:spLocks noChangeShapeType="1"/>
          </p:cNvSpPr>
          <p:nvPr/>
        </p:nvSpPr>
        <p:spPr bwMode="auto">
          <a:xfrm>
            <a:off x="4213225" y="3284538"/>
            <a:ext cx="446246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5723" name="Line 11">
            <a:extLst>
              <a:ext uri="{FF2B5EF4-FFF2-40B4-BE49-F238E27FC236}">
                <a16:creationId xmlns:a16="http://schemas.microsoft.com/office/drawing/2014/main" id="{2BEC75D7-9A71-4FC3-8E87-FCC8E092BE10}"/>
              </a:ext>
            </a:extLst>
          </p:cNvPr>
          <p:cNvSpPr>
            <a:spLocks noChangeShapeType="1"/>
          </p:cNvSpPr>
          <p:nvPr/>
        </p:nvSpPr>
        <p:spPr bwMode="auto">
          <a:xfrm flipH="1" flipV="1">
            <a:off x="6372225" y="3284538"/>
            <a:ext cx="144463" cy="215900"/>
          </a:xfrm>
          <a:prstGeom prst="line">
            <a:avLst/>
          </a:prstGeom>
          <a:noFill/>
          <a:ln w="28575">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5724" name="Text Box 12">
            <a:extLst>
              <a:ext uri="{FF2B5EF4-FFF2-40B4-BE49-F238E27FC236}">
                <a16:creationId xmlns:a16="http://schemas.microsoft.com/office/drawing/2014/main" id="{D0662C22-550E-4329-83D6-B2AB896C39D6}"/>
              </a:ext>
            </a:extLst>
          </p:cNvPr>
          <p:cNvSpPr txBox="1">
            <a:spLocks noChangeArrowheads="1"/>
          </p:cNvSpPr>
          <p:nvPr/>
        </p:nvSpPr>
        <p:spPr bwMode="auto">
          <a:xfrm>
            <a:off x="6443663" y="3378200"/>
            <a:ext cx="20494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200" b="1">
                <a:solidFill>
                  <a:srgbClr val="FF0000"/>
                </a:solidFill>
              </a:rPr>
              <a:t>LIMITE TERMODINAMICO</a:t>
            </a:r>
          </a:p>
        </p:txBody>
      </p:sp>
      <p:sp>
        <p:nvSpPr>
          <p:cNvPr id="45067" name="Slide Number Placeholder 1">
            <a:extLst>
              <a:ext uri="{FF2B5EF4-FFF2-40B4-BE49-F238E27FC236}">
                <a16:creationId xmlns:a16="http://schemas.microsoft.com/office/drawing/2014/main" id="{44EC25E1-012D-4E4E-BD29-E6051FEB9C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4E168A22-B0B6-48A3-9159-AF607555F2B5}" type="slidenum">
              <a:rPr lang="it-IT" altLang="it-IT" sz="1600" smtClean="0">
                <a:solidFill>
                  <a:srgbClr val="FF9900"/>
                </a:solidFill>
              </a:rPr>
              <a:pPr/>
              <a:t>31</a:t>
            </a:fld>
            <a:endParaRPr lang="it-IT" altLang="it-IT" sz="1600">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7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7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57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57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numero diapositiva 2">
            <a:extLst>
              <a:ext uri="{FF2B5EF4-FFF2-40B4-BE49-F238E27FC236}">
                <a16:creationId xmlns:a16="http://schemas.microsoft.com/office/drawing/2014/main" id="{302EFE01-F1DD-4101-B17B-2839D30FA09E}"/>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AB7BE13B-4451-4627-806E-44ACD57CBABC}" type="slidenum">
              <a:rPr lang="it-IT" altLang="it-IT" sz="1600" b="1">
                <a:solidFill>
                  <a:srgbClr val="FF9900"/>
                </a:solidFill>
              </a:rPr>
              <a:pPr algn="r"/>
              <a:t>32</a:t>
            </a:fld>
            <a:endParaRPr lang="it-IT" altLang="it-IT" sz="1600" b="1">
              <a:solidFill>
                <a:srgbClr val="FF9900"/>
              </a:solidFill>
            </a:endParaRPr>
          </a:p>
        </p:txBody>
      </p:sp>
      <p:pic>
        <p:nvPicPr>
          <p:cNvPr id="46083" name="Picture 11">
            <a:extLst>
              <a:ext uri="{FF2B5EF4-FFF2-40B4-BE49-F238E27FC236}">
                <a16:creationId xmlns:a16="http://schemas.microsoft.com/office/drawing/2014/main" id="{98A0A0D0-9DF9-4CEC-8C83-BA148BDB8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43" t="8537" b="9477"/>
          <a:stretch>
            <a:fillRect/>
          </a:stretch>
        </p:blipFill>
        <p:spPr bwMode="auto">
          <a:xfrm>
            <a:off x="-36513" y="1539875"/>
            <a:ext cx="9180513" cy="534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Text Box 2">
            <a:extLst>
              <a:ext uri="{FF2B5EF4-FFF2-40B4-BE49-F238E27FC236}">
                <a16:creationId xmlns:a16="http://schemas.microsoft.com/office/drawing/2014/main" id="{8C1BD2E5-A6FC-4A5B-9DFF-966DE75B4135}"/>
              </a:ext>
            </a:extLst>
          </p:cNvPr>
          <p:cNvSpPr txBox="1">
            <a:spLocks noChangeArrowheads="1"/>
          </p:cNvSpPr>
          <p:nvPr/>
        </p:nvSpPr>
        <p:spPr bwMode="auto">
          <a:xfrm>
            <a:off x="762000" y="188913"/>
            <a:ext cx="337026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RENDIMENTI OTTENIBILI</a:t>
            </a:r>
          </a:p>
        </p:txBody>
      </p:sp>
      <p:sp>
        <p:nvSpPr>
          <p:cNvPr id="46085" name="Text Box 13">
            <a:extLst>
              <a:ext uri="{FF2B5EF4-FFF2-40B4-BE49-F238E27FC236}">
                <a16:creationId xmlns:a16="http://schemas.microsoft.com/office/drawing/2014/main" id="{54AA78DB-3789-4A37-95AB-21F05BF58573}"/>
              </a:ext>
            </a:extLst>
          </p:cNvPr>
          <p:cNvSpPr txBox="1">
            <a:spLocks noChangeArrowheads="1"/>
          </p:cNvSpPr>
          <p:nvPr/>
        </p:nvSpPr>
        <p:spPr bwMode="auto">
          <a:xfrm>
            <a:off x="0" y="1052513"/>
            <a:ext cx="914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46088" indent="-26670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68413" indent="-277813">
              <a:spcBef>
                <a:spcPct val="20000"/>
              </a:spcBef>
              <a:buClr>
                <a:srgbClr val="004D82"/>
              </a:buClr>
              <a:buChar char="•"/>
              <a:defRPr>
                <a:solidFill>
                  <a:schemeClr val="tx1"/>
                </a:solidFill>
                <a:latin typeface="Arial" panose="020B0604020202020204" pitchFamily="34" charset="0"/>
              </a:defRPr>
            </a:lvl3pPr>
            <a:lvl4pPr marL="1676400" indent="-228600">
              <a:spcBef>
                <a:spcPct val="20000"/>
              </a:spcBef>
              <a:buClr>
                <a:srgbClr val="004C80"/>
              </a:buClr>
              <a:buChar char="–"/>
              <a:defRPr>
                <a:solidFill>
                  <a:schemeClr val="tx1"/>
                </a:solidFill>
                <a:latin typeface="Arial" panose="020B0604020202020204"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gn="ctr">
              <a:lnSpc>
                <a:spcPct val="90000"/>
              </a:lnSpc>
              <a:buClr>
                <a:srgbClr val="FF0000"/>
              </a:buClr>
              <a:buSzPct val="80000"/>
              <a:buFont typeface="Wingdings" panose="05000000000000000000" pitchFamily="2" charset="2"/>
              <a:buNone/>
            </a:pPr>
            <a:r>
              <a:rPr lang="it-IT" altLang="it-IT" sz="2200" b="1" u="sng">
                <a:solidFill>
                  <a:srgbClr val="003F6E"/>
                </a:solidFill>
              </a:rPr>
              <a:t>Massimo rendimento elettrico di una centrale a carbone ~ 45%</a:t>
            </a:r>
          </a:p>
        </p:txBody>
      </p:sp>
      <p:sp>
        <p:nvSpPr>
          <p:cNvPr id="46086" name="Slide Number Placeholder 1">
            <a:extLst>
              <a:ext uri="{FF2B5EF4-FFF2-40B4-BE49-F238E27FC236}">
                <a16:creationId xmlns:a16="http://schemas.microsoft.com/office/drawing/2014/main" id="{738CEEF2-444D-4B3B-96A1-B7C6F935F4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F8868853-9E96-40D9-8506-90CCD4250AEA}" type="slidenum">
              <a:rPr lang="it-IT" altLang="it-IT" sz="1600" smtClean="0">
                <a:solidFill>
                  <a:srgbClr val="FF9900"/>
                </a:solidFill>
              </a:rPr>
              <a:pPr/>
              <a:t>32</a:t>
            </a:fld>
            <a:endParaRPr lang="it-IT" altLang="it-IT" sz="1600">
              <a:solidFill>
                <a:srgbClr val="FF99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numero diapositiva 2">
            <a:extLst>
              <a:ext uri="{FF2B5EF4-FFF2-40B4-BE49-F238E27FC236}">
                <a16:creationId xmlns:a16="http://schemas.microsoft.com/office/drawing/2014/main" id="{587EE823-63FC-4579-9026-456D3C685DDB}"/>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B1F82BC3-F9D5-4039-98BB-6F7BDA0EC487}" type="slidenum">
              <a:rPr lang="it-IT" altLang="it-IT" sz="1600" b="1">
                <a:solidFill>
                  <a:srgbClr val="FF9900"/>
                </a:solidFill>
              </a:rPr>
              <a:pPr algn="r"/>
              <a:t>33</a:t>
            </a:fld>
            <a:endParaRPr lang="it-IT" altLang="it-IT" sz="1600" b="1">
              <a:solidFill>
                <a:srgbClr val="FF9900"/>
              </a:solidFill>
            </a:endParaRPr>
          </a:p>
        </p:txBody>
      </p:sp>
      <p:sp>
        <p:nvSpPr>
          <p:cNvPr id="47107" name="Text Box 2">
            <a:extLst>
              <a:ext uri="{FF2B5EF4-FFF2-40B4-BE49-F238E27FC236}">
                <a16:creationId xmlns:a16="http://schemas.microsoft.com/office/drawing/2014/main" id="{C4526564-E586-4A0B-9B83-256E00C08E52}"/>
              </a:ext>
            </a:extLst>
          </p:cNvPr>
          <p:cNvSpPr txBox="1">
            <a:spLocks noChangeArrowheads="1"/>
          </p:cNvSpPr>
          <p:nvPr/>
        </p:nvSpPr>
        <p:spPr bwMode="auto">
          <a:xfrm>
            <a:off x="762000" y="188913"/>
            <a:ext cx="337026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RENDIMENTI OTTENIBILI</a:t>
            </a:r>
          </a:p>
        </p:txBody>
      </p:sp>
      <p:sp>
        <p:nvSpPr>
          <p:cNvPr id="47108" name="Text Box 5">
            <a:extLst>
              <a:ext uri="{FF2B5EF4-FFF2-40B4-BE49-F238E27FC236}">
                <a16:creationId xmlns:a16="http://schemas.microsoft.com/office/drawing/2014/main" id="{2E715C93-C570-4CE4-8EB5-D0A3E430BA07}"/>
              </a:ext>
            </a:extLst>
          </p:cNvPr>
          <p:cNvSpPr txBox="1">
            <a:spLocks noChangeArrowheads="1"/>
          </p:cNvSpPr>
          <p:nvPr/>
        </p:nvSpPr>
        <p:spPr bwMode="auto">
          <a:xfrm>
            <a:off x="0" y="1052513"/>
            <a:ext cx="914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46088" indent="-26670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268413" indent="-277813">
              <a:spcBef>
                <a:spcPct val="20000"/>
              </a:spcBef>
              <a:buClr>
                <a:srgbClr val="004D82"/>
              </a:buClr>
              <a:buChar char="•"/>
              <a:defRPr>
                <a:solidFill>
                  <a:schemeClr val="tx1"/>
                </a:solidFill>
                <a:latin typeface="Arial" panose="020B0604020202020204" pitchFamily="34" charset="0"/>
              </a:defRPr>
            </a:lvl3pPr>
            <a:lvl4pPr marL="1676400" indent="-228600">
              <a:spcBef>
                <a:spcPct val="20000"/>
              </a:spcBef>
              <a:buClr>
                <a:srgbClr val="004C80"/>
              </a:buClr>
              <a:buChar char="–"/>
              <a:defRPr>
                <a:solidFill>
                  <a:schemeClr val="tx1"/>
                </a:solidFill>
                <a:latin typeface="Arial" panose="020B0604020202020204"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gn="ctr">
              <a:lnSpc>
                <a:spcPct val="90000"/>
              </a:lnSpc>
              <a:buClr>
                <a:srgbClr val="FF0000"/>
              </a:buClr>
              <a:buSzPct val="80000"/>
              <a:buFont typeface="Wingdings" panose="05000000000000000000" pitchFamily="2" charset="2"/>
              <a:buNone/>
            </a:pPr>
            <a:r>
              <a:rPr lang="it-IT" altLang="it-IT" sz="2200" b="1" u="sng">
                <a:solidFill>
                  <a:srgbClr val="003F6E"/>
                </a:solidFill>
              </a:rPr>
              <a:t>Massimo rendimento elettrico di una centrale a gas naturale ~ 60%</a:t>
            </a:r>
          </a:p>
        </p:txBody>
      </p:sp>
      <p:pic>
        <p:nvPicPr>
          <p:cNvPr id="47109" name="Picture 21" descr="_DSC7482">
            <a:extLst>
              <a:ext uri="{FF2B5EF4-FFF2-40B4-BE49-F238E27FC236}">
                <a16:creationId xmlns:a16="http://schemas.microsoft.com/office/drawing/2014/main" id="{C989BF3E-F437-4ABA-87AF-B48C88148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7650"/>
            <a:ext cx="9144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Slide Number Placeholder 1">
            <a:extLst>
              <a:ext uri="{FF2B5EF4-FFF2-40B4-BE49-F238E27FC236}">
                <a16:creationId xmlns:a16="http://schemas.microsoft.com/office/drawing/2014/main" id="{AE07ADFD-E90E-49BD-A87A-BE733504E0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33D6CD79-BBA7-44C7-A998-3D038AECB2B3}" type="slidenum">
              <a:rPr lang="it-IT" altLang="it-IT" sz="1600" smtClean="0">
                <a:solidFill>
                  <a:srgbClr val="FF9900"/>
                </a:solidFill>
              </a:rPr>
              <a:pPr/>
              <a:t>33</a:t>
            </a:fld>
            <a:endParaRPr lang="it-IT" altLang="it-IT" sz="1600">
              <a:solidFill>
                <a:srgbClr val="FF99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numero diapositiva 2">
            <a:extLst>
              <a:ext uri="{FF2B5EF4-FFF2-40B4-BE49-F238E27FC236}">
                <a16:creationId xmlns:a16="http://schemas.microsoft.com/office/drawing/2014/main" id="{C5384E3E-6E5C-4D42-9701-A00F1D593E98}"/>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A08D44A-47E5-4435-988B-BFF0B65B5296}" type="slidenum">
              <a:rPr lang="it-IT" altLang="it-IT" sz="1600" smtClean="0">
                <a:solidFill>
                  <a:srgbClr val="FF9900"/>
                </a:solidFill>
              </a:rPr>
              <a:pPr/>
              <a:t>34</a:t>
            </a:fld>
            <a:endParaRPr lang="it-IT" altLang="it-IT" sz="1600">
              <a:solidFill>
                <a:srgbClr val="FF9900"/>
              </a:solidFill>
            </a:endParaRPr>
          </a:p>
        </p:txBody>
      </p:sp>
      <p:sp>
        <p:nvSpPr>
          <p:cNvPr id="48131" name="Text Box 2">
            <a:extLst>
              <a:ext uri="{FF2B5EF4-FFF2-40B4-BE49-F238E27FC236}">
                <a16:creationId xmlns:a16="http://schemas.microsoft.com/office/drawing/2014/main" id="{8A39D14A-5C4C-421D-ABC7-9743205CA1BB}"/>
              </a:ext>
            </a:extLst>
          </p:cNvPr>
          <p:cNvSpPr txBox="1">
            <a:spLocks noChangeArrowheads="1"/>
          </p:cNvSpPr>
          <p:nvPr/>
        </p:nvSpPr>
        <p:spPr bwMode="auto">
          <a:xfrm>
            <a:off x="762000" y="188913"/>
            <a:ext cx="2981325"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POSSIBILI SOLUZIONI</a:t>
            </a:r>
            <a:endParaRPr lang="en-US" altLang="it-IT" sz="2200" b="1">
              <a:solidFill>
                <a:srgbClr val="003F6E"/>
              </a:solidFill>
            </a:endParaRPr>
          </a:p>
        </p:txBody>
      </p:sp>
      <p:sp>
        <p:nvSpPr>
          <p:cNvPr id="54282" name="Text Box 4">
            <a:extLst>
              <a:ext uri="{FF2B5EF4-FFF2-40B4-BE49-F238E27FC236}">
                <a16:creationId xmlns:a16="http://schemas.microsoft.com/office/drawing/2014/main" id="{9AD462E1-7220-4C78-8482-8983CE23581D}"/>
              </a:ext>
            </a:extLst>
          </p:cNvPr>
          <p:cNvSpPr txBox="1">
            <a:spLocks noChangeArrowheads="1"/>
          </p:cNvSpPr>
          <p:nvPr/>
        </p:nvSpPr>
        <p:spPr bwMode="auto">
          <a:xfrm>
            <a:off x="369888" y="1108075"/>
            <a:ext cx="8164512" cy="4986338"/>
          </a:xfrm>
          <a:prstGeom prst="rect">
            <a:avLst/>
          </a:prstGeom>
          <a:noFill/>
          <a:ln>
            <a:noFill/>
          </a:ln>
          <a:effectLst/>
        </p:spPr>
        <p:txBody>
          <a:bodyPr lIns="0" tIns="0" rIns="0" bIns="0">
            <a:spAutoFit/>
          </a:bodyPr>
          <a:lstStyle>
            <a:lvl1pPr>
              <a:spcBef>
                <a:spcPct val="20000"/>
              </a:spcBef>
              <a:defRPr sz="2000">
                <a:solidFill>
                  <a:schemeClr val="tx1"/>
                </a:solidFill>
                <a:latin typeface="Arial" pitchFamily="34" charset="0"/>
              </a:defRPr>
            </a:lvl1pPr>
            <a:lvl2pPr marL="446088" indent="-266700">
              <a:spcBef>
                <a:spcPct val="20000"/>
              </a:spcBef>
              <a:buClr>
                <a:srgbClr val="004C80"/>
              </a:buClr>
              <a:buSzPct val="85000"/>
              <a:buFont typeface="Wingdings" pitchFamily="2" charset="2"/>
              <a:buChar char="§"/>
              <a:defRPr sz="2000">
                <a:solidFill>
                  <a:schemeClr val="tx1"/>
                </a:solidFill>
                <a:latin typeface="Arial" pitchFamily="34" charset="0"/>
              </a:defRPr>
            </a:lvl2pPr>
            <a:lvl3pPr marL="896938" indent="-271463">
              <a:spcBef>
                <a:spcPct val="20000"/>
              </a:spcBef>
              <a:buClr>
                <a:srgbClr val="004D82"/>
              </a:buClr>
              <a:buChar char="•"/>
              <a:defRPr>
                <a:solidFill>
                  <a:schemeClr val="tx1"/>
                </a:solidFill>
                <a:latin typeface="Arial" pitchFamily="34" charset="0"/>
              </a:defRPr>
            </a:lvl3pPr>
            <a:lvl4pPr marL="1676400" indent="-228600">
              <a:spcBef>
                <a:spcPct val="20000"/>
              </a:spcBef>
              <a:buClr>
                <a:srgbClr val="004C80"/>
              </a:buClr>
              <a:buChar char="–"/>
              <a:defRPr>
                <a:solidFill>
                  <a:schemeClr val="tx1"/>
                </a:solidFill>
                <a:latin typeface="Arial"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itchFamily="2" charset="2"/>
              <a:buNone/>
              <a:defRPr/>
            </a:pPr>
            <a:r>
              <a:rPr lang="it-IT" altLang="it-IT" b="1" dirty="0">
                <a:solidFill>
                  <a:srgbClr val="003F6E"/>
                </a:solidFill>
                <a:effectLst>
                  <a:outerShdw blurRad="38100" dist="38100" dir="2700000" algn="tl">
                    <a:srgbClr val="000000">
                      <a:alpha val="43137"/>
                    </a:srgbClr>
                  </a:outerShdw>
                </a:effectLst>
              </a:rPr>
              <a:t>Per limitare le emissioni di gas serra è possibile percorrere differenti strade:</a:t>
            </a:r>
          </a:p>
          <a:p>
            <a:pPr lvl="1">
              <a:lnSpc>
                <a:spcPct val="90000"/>
              </a:lnSpc>
              <a:buClr>
                <a:srgbClr val="FF0000"/>
              </a:buClr>
              <a:buSzPct val="80000"/>
              <a:buFont typeface="Wingdings" pitchFamily="2" charset="2"/>
              <a:buChar char="l"/>
              <a:defRPr/>
            </a:pPr>
            <a:r>
              <a:rPr lang="it-IT" altLang="it-IT" b="1" dirty="0">
                <a:solidFill>
                  <a:srgbClr val="003F6E"/>
                </a:solidFill>
              </a:rPr>
              <a:t>riduzione dei consumi negli utilizzi finali</a:t>
            </a:r>
            <a:br>
              <a:rPr lang="it-IT" altLang="it-IT" b="1" dirty="0">
                <a:solidFill>
                  <a:srgbClr val="003F6E"/>
                </a:solidFill>
              </a:rPr>
            </a:br>
            <a:r>
              <a:rPr lang="it-IT" altLang="it-IT" b="1" dirty="0">
                <a:solidFill>
                  <a:srgbClr val="003F6E"/>
                </a:solidFill>
              </a:rPr>
              <a:t>ad es. lampadine led invece di quelle tradizionali</a:t>
            </a:r>
          </a:p>
          <a:p>
            <a:pPr lvl="1">
              <a:lnSpc>
                <a:spcPct val="90000"/>
              </a:lnSpc>
              <a:buClr>
                <a:srgbClr val="FF0000"/>
              </a:buClr>
              <a:buSzPct val="80000"/>
              <a:buFont typeface="Wingdings" pitchFamily="2" charset="2"/>
              <a:buChar char="l"/>
              <a:defRPr/>
            </a:pPr>
            <a:r>
              <a:rPr lang="it-IT" altLang="it-IT" b="1" dirty="0">
                <a:solidFill>
                  <a:srgbClr val="003F6E"/>
                </a:solidFill>
              </a:rPr>
              <a:t>utilizzo di fonti primarie a minore contenuto di carbonio</a:t>
            </a:r>
            <a:br>
              <a:rPr lang="it-IT" altLang="it-IT" b="1" dirty="0">
                <a:solidFill>
                  <a:srgbClr val="003F6E"/>
                </a:solidFill>
              </a:rPr>
            </a:br>
            <a:r>
              <a:rPr lang="it-IT" altLang="it-IT" b="1" dirty="0">
                <a:solidFill>
                  <a:srgbClr val="003F6E"/>
                </a:solidFill>
              </a:rPr>
              <a:t>ad es. gas naturale in sostituzione del carbone</a:t>
            </a:r>
          </a:p>
          <a:p>
            <a:pPr lvl="1">
              <a:lnSpc>
                <a:spcPct val="90000"/>
              </a:lnSpc>
              <a:buClr>
                <a:srgbClr val="FF0000"/>
              </a:buClr>
              <a:buSzPct val="80000"/>
              <a:buFont typeface="Wingdings" pitchFamily="2" charset="2"/>
              <a:buChar char="l"/>
              <a:defRPr/>
            </a:pPr>
            <a:r>
              <a:rPr lang="it-IT" altLang="it-IT" b="1" dirty="0">
                <a:solidFill>
                  <a:srgbClr val="003F6E"/>
                </a:solidFill>
              </a:rPr>
              <a:t>aumento di efficienza di conversione</a:t>
            </a:r>
          </a:p>
          <a:p>
            <a:pPr lvl="1">
              <a:lnSpc>
                <a:spcPct val="90000"/>
              </a:lnSpc>
              <a:buClr>
                <a:srgbClr val="FF0000"/>
              </a:buClr>
              <a:buSzPct val="80000"/>
              <a:buFont typeface="Wingdings" pitchFamily="2" charset="2"/>
              <a:buChar char="l"/>
              <a:defRPr/>
            </a:pPr>
            <a:r>
              <a:rPr lang="it-IT" altLang="it-IT" b="1" dirty="0">
                <a:solidFill>
                  <a:srgbClr val="003F6E"/>
                </a:solidFill>
              </a:rPr>
              <a:t>utilizzo di sistemi di generazione a emissioni nulle</a:t>
            </a:r>
          </a:p>
          <a:p>
            <a:pPr lvl="2">
              <a:lnSpc>
                <a:spcPct val="90000"/>
              </a:lnSpc>
              <a:buClr>
                <a:srgbClr val="FF0000"/>
              </a:buClr>
              <a:buSzPct val="80000"/>
              <a:buFont typeface="Wingdings" pitchFamily="2" charset="2"/>
              <a:buChar char="Ø"/>
              <a:defRPr/>
            </a:pPr>
            <a:r>
              <a:rPr lang="it-IT" altLang="it-IT" sz="2000" b="1" dirty="0">
                <a:solidFill>
                  <a:srgbClr val="003F6E"/>
                </a:solidFill>
              </a:rPr>
              <a:t>fonte rinnovabile (eolica, solare, geotermica, biomasse)</a:t>
            </a:r>
          </a:p>
          <a:p>
            <a:pPr>
              <a:lnSpc>
                <a:spcPct val="90000"/>
              </a:lnSpc>
              <a:buClr>
                <a:srgbClr val="FF0000"/>
              </a:buClr>
              <a:buSzPct val="80000"/>
              <a:buFont typeface="Wingdings" pitchFamily="2" charset="2"/>
              <a:buNone/>
              <a:defRPr/>
            </a:pPr>
            <a:endParaRPr lang="it-IT" altLang="it-IT" b="1" dirty="0">
              <a:solidFill>
                <a:srgbClr val="003F6E"/>
              </a:solidFill>
            </a:endParaRPr>
          </a:p>
          <a:p>
            <a:pPr>
              <a:lnSpc>
                <a:spcPct val="90000"/>
              </a:lnSpc>
              <a:buClr>
                <a:srgbClr val="FF0000"/>
              </a:buClr>
              <a:buSzPct val="80000"/>
              <a:buFont typeface="Wingdings" pitchFamily="2" charset="2"/>
              <a:buNone/>
              <a:defRPr/>
            </a:pPr>
            <a:r>
              <a:rPr lang="it-IT" altLang="it-IT" b="1" dirty="0">
                <a:solidFill>
                  <a:srgbClr val="C00000"/>
                </a:solidFill>
              </a:rPr>
              <a:t>La fotosintesi clorofilliana è in grado di sintetizzare biomassa a partire da CO</a:t>
            </a:r>
            <a:r>
              <a:rPr lang="it-IT" altLang="it-IT" b="1" baseline="-25000" dirty="0">
                <a:solidFill>
                  <a:srgbClr val="C00000"/>
                </a:solidFill>
              </a:rPr>
              <a:t>2</a:t>
            </a:r>
            <a:r>
              <a:rPr lang="it-IT" altLang="it-IT" b="1" dirty="0">
                <a:solidFill>
                  <a:srgbClr val="C00000"/>
                </a:solidFill>
              </a:rPr>
              <a:t> atmosferica utilizzando la radiazione solare come fonte energetica</a:t>
            </a:r>
          </a:p>
          <a:p>
            <a:pPr algn="ctr">
              <a:lnSpc>
                <a:spcPct val="90000"/>
              </a:lnSpc>
              <a:buClr>
                <a:srgbClr val="FF0000"/>
              </a:buClr>
              <a:buSzPct val="80000"/>
              <a:buFont typeface="Wingdings" pitchFamily="2" charset="2"/>
              <a:buNone/>
              <a:defRPr/>
            </a:pPr>
            <a:r>
              <a:rPr lang="it-IT" altLang="it-IT" b="1" dirty="0">
                <a:solidFill>
                  <a:srgbClr val="C00000"/>
                </a:solidFill>
              </a:rPr>
              <a:t>CO</a:t>
            </a:r>
            <a:r>
              <a:rPr lang="it-IT" altLang="it-IT" b="1" baseline="-25000" dirty="0">
                <a:solidFill>
                  <a:srgbClr val="C00000"/>
                </a:solidFill>
              </a:rPr>
              <a:t>2</a:t>
            </a:r>
            <a:r>
              <a:rPr lang="it-IT" altLang="it-IT" b="1" dirty="0">
                <a:solidFill>
                  <a:srgbClr val="C00000"/>
                </a:solidFill>
              </a:rPr>
              <a:t> + H</a:t>
            </a:r>
            <a:r>
              <a:rPr lang="it-IT" altLang="it-IT" b="1" baseline="-25000" dirty="0">
                <a:solidFill>
                  <a:srgbClr val="C00000"/>
                </a:solidFill>
              </a:rPr>
              <a:t>2</a:t>
            </a:r>
            <a:r>
              <a:rPr lang="it-IT" altLang="it-IT" b="1" dirty="0">
                <a:solidFill>
                  <a:srgbClr val="C00000"/>
                </a:solidFill>
              </a:rPr>
              <a:t>O </a:t>
            </a:r>
            <a:r>
              <a:rPr lang="it-IT" altLang="it-IT" b="1" dirty="0">
                <a:solidFill>
                  <a:srgbClr val="C00000"/>
                </a:solidFill>
                <a:sym typeface="Symbol" pitchFamily="18" charset="2"/>
              </a:rPr>
              <a:t> CH</a:t>
            </a:r>
            <a:r>
              <a:rPr lang="it-IT" altLang="it-IT" b="1" baseline="-25000" dirty="0">
                <a:solidFill>
                  <a:srgbClr val="C00000"/>
                </a:solidFill>
                <a:sym typeface="Symbol" pitchFamily="18" charset="2"/>
              </a:rPr>
              <a:t>2</a:t>
            </a:r>
            <a:r>
              <a:rPr lang="it-IT" altLang="it-IT" b="1" dirty="0">
                <a:solidFill>
                  <a:srgbClr val="C00000"/>
                </a:solidFill>
                <a:sym typeface="Symbol" pitchFamily="18" charset="2"/>
              </a:rPr>
              <a:t>O + O</a:t>
            </a:r>
            <a:r>
              <a:rPr lang="it-IT" altLang="it-IT" b="1" baseline="-25000" dirty="0">
                <a:solidFill>
                  <a:srgbClr val="C00000"/>
                </a:solidFill>
                <a:sym typeface="Symbol" pitchFamily="18" charset="2"/>
              </a:rPr>
              <a:t>2</a:t>
            </a:r>
            <a:r>
              <a:rPr lang="it-IT" altLang="it-IT" b="1" dirty="0">
                <a:solidFill>
                  <a:srgbClr val="C00000"/>
                </a:solidFill>
                <a:sym typeface="Symbol" pitchFamily="18" charset="2"/>
              </a:rPr>
              <a:t>               h = 470 MJ/kmol</a:t>
            </a:r>
          </a:p>
          <a:p>
            <a:pPr>
              <a:lnSpc>
                <a:spcPct val="90000"/>
              </a:lnSpc>
              <a:buClr>
                <a:srgbClr val="FF0000"/>
              </a:buClr>
              <a:buSzPct val="80000"/>
              <a:buFont typeface="Wingdings" pitchFamily="2" charset="2"/>
              <a:buNone/>
              <a:defRPr/>
            </a:pPr>
            <a:r>
              <a:rPr lang="it-IT" altLang="it-IT" b="1" dirty="0">
                <a:solidFill>
                  <a:srgbClr val="C00000"/>
                </a:solidFill>
                <a:sym typeface="Symbol" pitchFamily="18" charset="2"/>
              </a:rPr>
              <a:t>L’ossidazione della biomassa è in grado di restituire la stessa quantità di energia immagazzinata dalla reazione di fotosintesi.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42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8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8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428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4282">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428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8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2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a:extLst>
              <a:ext uri="{FF2B5EF4-FFF2-40B4-BE49-F238E27FC236}">
                <a16:creationId xmlns:a16="http://schemas.microsoft.com/office/drawing/2014/main" id="{2499300B-473C-4CC6-9F35-534A5A7666F9}"/>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37891" name="Text Box 2">
            <a:extLst>
              <a:ext uri="{FF2B5EF4-FFF2-40B4-BE49-F238E27FC236}">
                <a16:creationId xmlns:a16="http://schemas.microsoft.com/office/drawing/2014/main" id="{3E3B7587-2EDA-47CA-A455-D880AFAEFE10}"/>
              </a:ext>
            </a:extLst>
          </p:cNvPr>
          <p:cNvSpPr txBox="1">
            <a:spLocks noChangeArrowheads="1"/>
          </p:cNvSpPr>
          <p:nvPr/>
        </p:nvSpPr>
        <p:spPr bwMode="auto">
          <a:xfrm>
            <a:off x="446088" y="1014413"/>
            <a:ext cx="8164512" cy="5715000"/>
          </a:xfrm>
          <a:prstGeom prst="rect">
            <a:avLst/>
          </a:prstGeom>
          <a:noFill/>
          <a:ln>
            <a:noFill/>
          </a:ln>
          <a:effectLst/>
        </p:spPr>
        <p:txBody>
          <a:bodyPr lIns="0" tIns="0" rIns="0" bIns="0">
            <a:spAutoFit/>
          </a:bodyPr>
          <a:lstStyle>
            <a:lvl1pPr marL="266700" indent="-266700">
              <a:spcBef>
                <a:spcPct val="20000"/>
              </a:spcBef>
              <a:defRPr sz="2000">
                <a:solidFill>
                  <a:schemeClr val="tx1"/>
                </a:solidFill>
                <a:latin typeface="Arial" pitchFamily="34" charset="0"/>
              </a:defRPr>
            </a:lvl1pPr>
            <a:lvl2pPr marL="712788" indent="-266700">
              <a:spcBef>
                <a:spcPct val="20000"/>
              </a:spcBef>
              <a:buClr>
                <a:srgbClr val="004C80"/>
              </a:buClr>
              <a:buSzPct val="85000"/>
              <a:buFont typeface="Wingdings" pitchFamily="2" charset="2"/>
              <a:buChar char="§"/>
              <a:defRPr sz="2000">
                <a:solidFill>
                  <a:schemeClr val="tx1"/>
                </a:solidFill>
                <a:latin typeface="Arial" pitchFamily="34" charset="0"/>
              </a:defRPr>
            </a:lvl2pPr>
            <a:lvl3pPr marL="1163638" indent="-271463">
              <a:spcBef>
                <a:spcPct val="20000"/>
              </a:spcBef>
              <a:buClr>
                <a:srgbClr val="004D82"/>
              </a:buClr>
              <a:buChar char="•"/>
              <a:defRPr>
                <a:solidFill>
                  <a:schemeClr val="tx1"/>
                </a:solidFill>
                <a:latin typeface="Arial" pitchFamily="34" charset="0"/>
              </a:defRPr>
            </a:lvl3pPr>
            <a:lvl4pPr marL="1676400" indent="-228600">
              <a:spcBef>
                <a:spcPct val="20000"/>
              </a:spcBef>
              <a:buClr>
                <a:srgbClr val="004C80"/>
              </a:buClr>
              <a:buChar char="–"/>
              <a:defRPr>
                <a:solidFill>
                  <a:schemeClr val="tx1"/>
                </a:solidFill>
                <a:latin typeface="Arial"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itchFamily="2" charset="2"/>
              <a:buChar char="l"/>
              <a:defRPr/>
            </a:pPr>
            <a:r>
              <a:rPr lang="it-IT" altLang="it-IT" sz="1800" b="1" u="sng" dirty="0">
                <a:solidFill>
                  <a:srgbClr val="003F6E"/>
                </a:solidFill>
              </a:rPr>
              <a:t>Elevata disponibilità, molto superiore al fabbisogno del genere umano, e ben distribuita sul pianeta</a:t>
            </a:r>
          </a:p>
          <a:p>
            <a:pPr marL="0" indent="0">
              <a:lnSpc>
                <a:spcPct val="90000"/>
              </a:lnSpc>
              <a:buClr>
                <a:srgbClr val="FF0000"/>
              </a:buClr>
              <a:buSzPct val="80000"/>
              <a:defRPr/>
            </a:pPr>
            <a:endParaRPr lang="it-IT" altLang="it-IT" sz="1800" b="1" u="sng" dirty="0">
              <a:solidFill>
                <a:srgbClr val="003F6E"/>
              </a:solidFill>
            </a:endParaRPr>
          </a:p>
          <a:p>
            <a:pPr>
              <a:lnSpc>
                <a:spcPct val="90000"/>
              </a:lnSpc>
              <a:buClr>
                <a:srgbClr val="FF0000"/>
              </a:buClr>
              <a:buSzPct val="80000"/>
              <a:buFont typeface="Wingdings" pitchFamily="2" charset="2"/>
              <a:buChar char="l"/>
              <a:defRPr/>
            </a:pPr>
            <a:r>
              <a:rPr lang="it-IT" altLang="it-IT" sz="1800" b="1" u="sng" dirty="0">
                <a:solidFill>
                  <a:srgbClr val="003F6E"/>
                </a:solidFill>
              </a:rPr>
              <a:t>Fonte di energia molto diluita. </a:t>
            </a:r>
            <a:r>
              <a:rPr lang="it-IT" altLang="it-IT" sz="1800" b="1" dirty="0">
                <a:solidFill>
                  <a:srgbClr val="003F6E"/>
                </a:solidFill>
              </a:rPr>
              <a:t>Ad esempio: </a:t>
            </a:r>
          </a:p>
          <a:p>
            <a:pPr lvl="1">
              <a:lnSpc>
                <a:spcPct val="90000"/>
              </a:lnSpc>
              <a:buClr>
                <a:srgbClr val="FF0000"/>
              </a:buClr>
              <a:buSzPct val="80000"/>
              <a:buFont typeface="Wingdings" pitchFamily="2" charset="2"/>
              <a:buChar char="Ø"/>
              <a:defRPr/>
            </a:pPr>
            <a:r>
              <a:rPr lang="it-IT" altLang="it-IT" sz="1800" b="1" dirty="0">
                <a:solidFill>
                  <a:srgbClr val="003F6E"/>
                </a:solidFill>
              </a:rPr>
              <a:t>l’enorme potenza ricevuta dal sole è distribuita su una superficie estremamente ampia (la massima densità di potenza è circa 1 kW/m</a:t>
            </a:r>
            <a:r>
              <a:rPr lang="it-IT" altLang="it-IT" sz="1800" b="1" baseline="30000" dirty="0">
                <a:solidFill>
                  <a:srgbClr val="003F6E"/>
                </a:solidFill>
              </a:rPr>
              <a:t>2</a:t>
            </a:r>
            <a:r>
              <a:rPr lang="it-IT" altLang="it-IT" sz="1800" b="1" dirty="0">
                <a:solidFill>
                  <a:srgbClr val="003F6E"/>
                </a:solidFill>
              </a:rPr>
              <a:t>)</a:t>
            </a:r>
            <a:r>
              <a:rPr lang="it-IT" altLang="it-IT" sz="1800" b="1" dirty="0">
                <a:solidFill>
                  <a:srgbClr val="003F6E"/>
                </a:solidFill>
                <a:sym typeface="Wingdings" pitchFamily="2" charset="2"/>
              </a:rPr>
              <a:t> </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                                1 ha = 10'000 m</a:t>
            </a:r>
            <a:r>
              <a:rPr lang="it-IT" altLang="it-IT" sz="1800" b="1" baseline="30000" dirty="0">
                <a:solidFill>
                  <a:srgbClr val="003F6E"/>
                </a:solidFill>
                <a:sym typeface="Wingdings" pitchFamily="2" charset="2"/>
              </a:rPr>
              <a:t>2</a:t>
            </a:r>
            <a:r>
              <a:rPr lang="it-IT" altLang="it-IT" sz="1800" b="1" dirty="0">
                <a:solidFill>
                  <a:srgbClr val="003F6E"/>
                </a:solidFill>
                <a:sym typeface="Wingdings" pitchFamily="2" charset="2"/>
              </a:rPr>
              <a:t> </a:t>
            </a:r>
            <a:r>
              <a:rPr lang="it-IT" altLang="it-IT" sz="1800" dirty="0">
                <a:solidFill>
                  <a:srgbClr val="2C5986"/>
                </a:solidFill>
                <a:sym typeface="Wingdings" pitchFamily="2" charset="2"/>
              </a:rPr>
              <a:t> </a:t>
            </a:r>
            <a:r>
              <a:rPr lang="it-IT" altLang="it-IT" sz="1800" b="1" dirty="0">
                <a:solidFill>
                  <a:srgbClr val="003F6E"/>
                </a:solidFill>
                <a:sym typeface="Wingdings" pitchFamily="2" charset="2"/>
              </a:rPr>
              <a:t>10 MW</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Gli impianti occupano un vasto spazio che viene sottratto ad altre attività produttive (specialmente agricole)</a:t>
            </a:r>
          </a:p>
          <a:p>
            <a:pPr lvl="1">
              <a:lnSpc>
                <a:spcPct val="90000"/>
              </a:lnSpc>
              <a:buClr>
                <a:srgbClr val="FF0000"/>
              </a:buClr>
              <a:buSzPct val="80000"/>
              <a:buFont typeface="Wingdings" pitchFamily="2" charset="2"/>
              <a:buChar char="Ø"/>
              <a:defRPr/>
            </a:pPr>
            <a:r>
              <a:rPr lang="it-IT" altLang="it-IT" sz="1800" b="1" dirty="0">
                <a:solidFill>
                  <a:srgbClr val="003F6E"/>
                </a:solidFill>
                <a:sym typeface="Wingdings" pitchFamily="2" charset="2"/>
              </a:rPr>
              <a:t>la generazione di biocombustibili con metodi tradizionali ha una limitatissima producibilità</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         1 ha</a:t>
            </a:r>
            <a:r>
              <a:rPr lang="it-IT" altLang="it-IT" sz="1800" dirty="0">
                <a:solidFill>
                  <a:srgbClr val="2C5986"/>
                </a:solidFill>
                <a:sym typeface="Wingdings" pitchFamily="2" charset="2"/>
              </a:rPr>
              <a:t> </a:t>
            </a:r>
            <a:r>
              <a:rPr lang="it-IT" altLang="it-IT" sz="1800" b="1" dirty="0">
                <a:solidFill>
                  <a:srgbClr val="003F6E"/>
                </a:solidFill>
                <a:sym typeface="Wingdings" pitchFamily="2" charset="2"/>
              </a:rPr>
              <a:t> 1 tonn/anno di biodiesel da semi di colza</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 totale terreno coltivabile in Italia: 120'000 km</a:t>
            </a:r>
            <a:r>
              <a:rPr lang="it-IT" altLang="it-IT" sz="1800" b="1" baseline="30000" dirty="0">
                <a:solidFill>
                  <a:srgbClr val="003F6E"/>
                </a:solidFill>
                <a:sym typeface="Wingdings" pitchFamily="2" charset="2"/>
              </a:rPr>
              <a:t>2</a:t>
            </a:r>
            <a:r>
              <a:rPr lang="it-IT" altLang="it-IT" sz="1800" b="1" dirty="0">
                <a:solidFill>
                  <a:srgbClr val="003F6E"/>
                </a:solidFill>
                <a:sym typeface="Wingdings" pitchFamily="2" charset="2"/>
              </a:rPr>
              <a:t> =12'000'000 ha</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 massima produzione biodiesel: 12 Mtonn/anno</a:t>
            </a:r>
            <a:br>
              <a:rPr lang="it-IT" altLang="it-IT" sz="1800" b="1" dirty="0">
                <a:solidFill>
                  <a:srgbClr val="003F6E"/>
                </a:solidFill>
                <a:sym typeface="Wingdings" pitchFamily="2" charset="2"/>
              </a:rPr>
            </a:br>
            <a:r>
              <a:rPr lang="it-IT" altLang="it-IT" sz="1800" b="1" dirty="0">
                <a:solidFill>
                  <a:srgbClr val="003F6E"/>
                </a:solidFill>
                <a:sym typeface="Wingdings" pitchFamily="2" charset="2"/>
              </a:rPr>
              <a:t>- consumo italiano di gasolio (2013): 25.6 Mtonn</a:t>
            </a:r>
          </a:p>
          <a:p>
            <a:pPr marL="446088" lvl="1" indent="0">
              <a:lnSpc>
                <a:spcPct val="90000"/>
              </a:lnSpc>
              <a:buClr>
                <a:srgbClr val="FF0000"/>
              </a:buClr>
              <a:buSzPct val="80000"/>
              <a:buFont typeface="Wingdings" pitchFamily="2" charset="2"/>
              <a:buNone/>
              <a:defRPr/>
            </a:pPr>
            <a:endParaRPr lang="it-IT" altLang="it-IT" sz="1800" b="1" baseline="30000" dirty="0">
              <a:solidFill>
                <a:srgbClr val="003F6E"/>
              </a:solidFill>
              <a:sym typeface="Wingdings" pitchFamily="2" charset="2"/>
            </a:endParaRPr>
          </a:p>
          <a:p>
            <a:pPr>
              <a:lnSpc>
                <a:spcPct val="90000"/>
              </a:lnSpc>
              <a:buClr>
                <a:srgbClr val="FF0000"/>
              </a:buClr>
              <a:buSzPct val="80000"/>
              <a:buFont typeface="Wingdings" pitchFamily="2" charset="2"/>
              <a:buChar char="l"/>
              <a:defRPr/>
            </a:pPr>
            <a:r>
              <a:rPr lang="it-IT" altLang="it-IT" sz="1800" b="1" dirty="0">
                <a:solidFill>
                  <a:srgbClr val="C00000"/>
                </a:solidFill>
              </a:rPr>
              <a:t>Con alcune specifiche eccezioni (energia geotermica, biomasse e alcune tipologie di idraulica) le fonti rinnovabili non sono continue né completamente prevedibili</a:t>
            </a:r>
            <a:r>
              <a:rPr lang="it-IT" altLang="it-IT" sz="1800" dirty="0">
                <a:solidFill>
                  <a:srgbClr val="C00000"/>
                </a:solidFill>
                <a:sym typeface="Wingdings" pitchFamily="2" charset="2"/>
              </a:rPr>
              <a:t> </a:t>
            </a:r>
            <a:r>
              <a:rPr lang="it-IT" altLang="it-IT" sz="1800" b="1" dirty="0">
                <a:solidFill>
                  <a:srgbClr val="C00000"/>
                </a:solidFill>
                <a:sym typeface="Wingdings" pitchFamily="2" charset="2"/>
              </a:rPr>
              <a:t></a:t>
            </a:r>
            <a:r>
              <a:rPr lang="it-IT" altLang="it-IT" sz="1800" dirty="0">
                <a:solidFill>
                  <a:srgbClr val="C00000"/>
                </a:solidFill>
                <a:sym typeface="Wingdings" pitchFamily="2" charset="2"/>
              </a:rPr>
              <a:t> </a:t>
            </a:r>
            <a:r>
              <a:rPr lang="it-IT" altLang="it-IT" sz="1800" b="1" dirty="0">
                <a:solidFill>
                  <a:srgbClr val="C00000"/>
                </a:solidFill>
                <a:sym typeface="Wingdings" pitchFamily="2" charset="2"/>
              </a:rPr>
              <a:t>sono richiesti sistemi di accumulo energetico (molto costosi e di limitata efficienza) per sopperire ai periodi di indisponibilità</a:t>
            </a:r>
          </a:p>
        </p:txBody>
      </p:sp>
      <p:sp>
        <p:nvSpPr>
          <p:cNvPr id="49156" name="Text Box 3">
            <a:extLst>
              <a:ext uri="{FF2B5EF4-FFF2-40B4-BE49-F238E27FC236}">
                <a16:creationId xmlns:a16="http://schemas.microsoft.com/office/drawing/2014/main" id="{04564121-9FC8-4CA2-9C42-E95E2132372D}"/>
              </a:ext>
            </a:extLst>
          </p:cNvPr>
          <p:cNvSpPr txBox="1">
            <a:spLocks noChangeArrowheads="1"/>
          </p:cNvSpPr>
          <p:nvPr/>
        </p:nvSpPr>
        <p:spPr bwMode="auto">
          <a:xfrm>
            <a:off x="762000" y="152400"/>
            <a:ext cx="544988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CARATTERISTICHE FONTI RINNOVABILI</a:t>
            </a:r>
          </a:p>
        </p:txBody>
      </p:sp>
      <p:sp>
        <p:nvSpPr>
          <p:cNvPr id="49157" name="Segnaposto numero diapositiva 1">
            <a:extLst>
              <a:ext uri="{FF2B5EF4-FFF2-40B4-BE49-F238E27FC236}">
                <a16:creationId xmlns:a16="http://schemas.microsoft.com/office/drawing/2014/main" id="{E2DB5FA2-7BEB-429C-BEA6-31F4E726D548}"/>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7147B078-62FC-4387-9EB3-7E477209F934}" type="slidenum">
              <a:rPr lang="it-IT" altLang="it-IT" sz="1600" b="1">
                <a:solidFill>
                  <a:srgbClr val="FF9900"/>
                </a:solidFill>
              </a:rPr>
              <a:pPr algn="r"/>
              <a:t>35</a:t>
            </a:fld>
            <a:endParaRPr lang="it-IT" altLang="it-IT" sz="1600" b="1">
              <a:solidFill>
                <a:srgbClr val="FF9900"/>
              </a:solidFill>
            </a:endParaRPr>
          </a:p>
        </p:txBody>
      </p:sp>
      <p:sp>
        <p:nvSpPr>
          <p:cNvPr id="49158" name="Slide Number Placeholder 1">
            <a:extLst>
              <a:ext uri="{FF2B5EF4-FFF2-40B4-BE49-F238E27FC236}">
                <a16:creationId xmlns:a16="http://schemas.microsoft.com/office/drawing/2014/main" id="{37921C3F-0C1A-439B-9EB2-9AF446C71E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35565E52-DBEE-4E27-9C1E-A384F04BE01D}" type="slidenum">
              <a:rPr lang="it-IT" altLang="it-IT" sz="1600" smtClean="0">
                <a:solidFill>
                  <a:srgbClr val="FF9900"/>
                </a:solidFill>
              </a:rPr>
              <a:pPr/>
              <a:t>35</a:t>
            </a:fld>
            <a:endParaRPr lang="it-IT" altLang="it-IT" sz="1600">
              <a:solidFill>
                <a:srgbClr val="FF99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numero diapositiva 2">
            <a:extLst>
              <a:ext uri="{FF2B5EF4-FFF2-40B4-BE49-F238E27FC236}">
                <a16:creationId xmlns:a16="http://schemas.microsoft.com/office/drawing/2014/main" id="{8F63510B-1693-4E5C-B5AF-6EE3AE4FF210}"/>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275C7EBC-866F-466D-BD2C-225335A1A941}" type="slidenum">
              <a:rPr lang="it-IT" altLang="it-IT" sz="1600" b="1">
                <a:solidFill>
                  <a:srgbClr val="FF9900"/>
                </a:solidFill>
              </a:rPr>
              <a:pPr algn="r"/>
              <a:t>36</a:t>
            </a:fld>
            <a:endParaRPr lang="it-IT" altLang="it-IT" sz="1600" b="1">
              <a:solidFill>
                <a:srgbClr val="FF9900"/>
              </a:solidFill>
            </a:endParaRPr>
          </a:p>
        </p:txBody>
      </p:sp>
      <p:sp>
        <p:nvSpPr>
          <p:cNvPr id="50179" name="Text Box 2">
            <a:extLst>
              <a:ext uri="{FF2B5EF4-FFF2-40B4-BE49-F238E27FC236}">
                <a16:creationId xmlns:a16="http://schemas.microsoft.com/office/drawing/2014/main" id="{DC79BD65-5E35-4E34-BE4B-6256B7A76527}"/>
              </a:ext>
            </a:extLst>
          </p:cNvPr>
          <p:cNvSpPr txBox="1">
            <a:spLocks noChangeArrowheads="1"/>
          </p:cNvSpPr>
          <p:nvPr/>
        </p:nvSpPr>
        <p:spPr bwMode="auto">
          <a:xfrm>
            <a:off x="762000" y="188913"/>
            <a:ext cx="2981325"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POSSIBILI SOLUZIONI</a:t>
            </a:r>
            <a:endParaRPr lang="en-US" altLang="it-IT" sz="2200" b="1">
              <a:solidFill>
                <a:srgbClr val="003F6E"/>
              </a:solidFill>
            </a:endParaRPr>
          </a:p>
        </p:txBody>
      </p:sp>
      <p:sp>
        <p:nvSpPr>
          <p:cNvPr id="50180" name="Text Box 4">
            <a:extLst>
              <a:ext uri="{FF2B5EF4-FFF2-40B4-BE49-F238E27FC236}">
                <a16:creationId xmlns:a16="http://schemas.microsoft.com/office/drawing/2014/main" id="{F1E87D91-C38A-4D79-8E25-2D11D3989692}"/>
              </a:ext>
            </a:extLst>
          </p:cNvPr>
          <p:cNvSpPr txBox="1">
            <a:spLocks noChangeArrowheads="1"/>
          </p:cNvSpPr>
          <p:nvPr/>
        </p:nvSpPr>
        <p:spPr bwMode="auto">
          <a:xfrm>
            <a:off x="369888" y="1108075"/>
            <a:ext cx="8164512" cy="34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446088" indent="-26670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896938" indent="-271463">
              <a:spcBef>
                <a:spcPct val="20000"/>
              </a:spcBef>
              <a:buClr>
                <a:srgbClr val="004D82"/>
              </a:buClr>
              <a:buChar char="•"/>
              <a:defRPr>
                <a:solidFill>
                  <a:schemeClr val="tx1"/>
                </a:solidFill>
                <a:latin typeface="Arial" panose="020B0604020202020204" pitchFamily="34" charset="0"/>
              </a:defRPr>
            </a:lvl3pPr>
            <a:lvl4pPr marL="1676400" indent="-228600">
              <a:spcBef>
                <a:spcPct val="20000"/>
              </a:spcBef>
              <a:buClr>
                <a:srgbClr val="004C80"/>
              </a:buClr>
              <a:buChar char="–"/>
              <a:defRPr>
                <a:solidFill>
                  <a:schemeClr val="tx1"/>
                </a:solidFill>
                <a:latin typeface="Arial" panose="020B0604020202020204"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it-IT" altLang="it-IT" b="1">
                <a:solidFill>
                  <a:srgbClr val="003F6E"/>
                </a:solidFill>
              </a:rPr>
              <a:t>Per limitare le emissioni di gas serra è possibile percorrere differenti strade:</a:t>
            </a:r>
          </a:p>
          <a:p>
            <a:pPr lvl="1">
              <a:lnSpc>
                <a:spcPct val="90000"/>
              </a:lnSpc>
              <a:buClr>
                <a:srgbClr val="FF0000"/>
              </a:buClr>
              <a:buSzPct val="80000"/>
              <a:buFont typeface="Wingdings" panose="05000000000000000000" pitchFamily="2" charset="2"/>
              <a:buChar char="l"/>
            </a:pPr>
            <a:r>
              <a:rPr lang="it-IT" altLang="it-IT" b="1">
                <a:solidFill>
                  <a:srgbClr val="003F6E"/>
                </a:solidFill>
              </a:rPr>
              <a:t>riduzione dei consumi negli utilizzi finali</a:t>
            </a:r>
            <a:br>
              <a:rPr lang="it-IT" altLang="it-IT" b="1">
                <a:solidFill>
                  <a:srgbClr val="003F6E"/>
                </a:solidFill>
              </a:rPr>
            </a:br>
            <a:r>
              <a:rPr lang="it-IT" altLang="it-IT" b="1">
                <a:solidFill>
                  <a:srgbClr val="003F6E"/>
                </a:solidFill>
              </a:rPr>
              <a:t>ad es. lampadine led invece di quelle tradizionali</a:t>
            </a:r>
          </a:p>
          <a:p>
            <a:pPr lvl="1">
              <a:lnSpc>
                <a:spcPct val="90000"/>
              </a:lnSpc>
              <a:buClr>
                <a:srgbClr val="FF0000"/>
              </a:buClr>
              <a:buSzPct val="80000"/>
              <a:buFont typeface="Wingdings" panose="05000000000000000000" pitchFamily="2" charset="2"/>
              <a:buChar char="l"/>
            </a:pPr>
            <a:r>
              <a:rPr lang="it-IT" altLang="it-IT" b="1">
                <a:solidFill>
                  <a:srgbClr val="003F6E"/>
                </a:solidFill>
              </a:rPr>
              <a:t>utilizzo di fonti primarie a minore contenuto di carbonio</a:t>
            </a:r>
            <a:br>
              <a:rPr lang="it-IT" altLang="it-IT" b="1">
                <a:solidFill>
                  <a:srgbClr val="003F6E"/>
                </a:solidFill>
              </a:rPr>
            </a:br>
            <a:r>
              <a:rPr lang="it-IT" altLang="it-IT" b="1">
                <a:solidFill>
                  <a:srgbClr val="003F6E"/>
                </a:solidFill>
              </a:rPr>
              <a:t>ad es. gas naturale in sostituzione del carbone</a:t>
            </a:r>
          </a:p>
          <a:p>
            <a:pPr lvl="1">
              <a:lnSpc>
                <a:spcPct val="90000"/>
              </a:lnSpc>
              <a:buClr>
                <a:srgbClr val="FF0000"/>
              </a:buClr>
              <a:buSzPct val="80000"/>
              <a:buFont typeface="Wingdings" panose="05000000000000000000" pitchFamily="2" charset="2"/>
              <a:buChar char="l"/>
            </a:pPr>
            <a:r>
              <a:rPr lang="it-IT" altLang="it-IT" b="1">
                <a:solidFill>
                  <a:srgbClr val="003F6E"/>
                </a:solidFill>
              </a:rPr>
              <a:t>aumento di efficienza di conversione</a:t>
            </a:r>
          </a:p>
          <a:p>
            <a:pPr lvl="1">
              <a:lnSpc>
                <a:spcPct val="90000"/>
              </a:lnSpc>
              <a:buClr>
                <a:srgbClr val="FF0000"/>
              </a:buClr>
              <a:buSzPct val="80000"/>
              <a:buFont typeface="Wingdings" panose="05000000000000000000" pitchFamily="2" charset="2"/>
              <a:buChar char="l"/>
            </a:pPr>
            <a:r>
              <a:rPr lang="it-IT" altLang="it-IT" b="1">
                <a:solidFill>
                  <a:srgbClr val="003F6E"/>
                </a:solidFill>
              </a:rPr>
              <a:t>utilizzo di sistemi di generazione a emissioni nulle</a:t>
            </a:r>
          </a:p>
          <a:p>
            <a:pPr lvl="2">
              <a:lnSpc>
                <a:spcPct val="90000"/>
              </a:lnSpc>
              <a:buClr>
                <a:srgbClr val="FF0000"/>
              </a:buClr>
              <a:buSzPct val="80000"/>
              <a:buFont typeface="Wingdings" panose="05000000000000000000" pitchFamily="2" charset="2"/>
              <a:buChar char="Ø"/>
            </a:pPr>
            <a:r>
              <a:rPr lang="it-IT" altLang="it-IT" sz="2000" b="1">
                <a:solidFill>
                  <a:srgbClr val="003F6E"/>
                </a:solidFill>
              </a:rPr>
              <a:t>fonte rinnovabile (eolica, solare, geotermica, biomasse)</a:t>
            </a:r>
          </a:p>
          <a:p>
            <a:pPr lvl="2">
              <a:lnSpc>
                <a:spcPct val="90000"/>
              </a:lnSpc>
              <a:buClr>
                <a:srgbClr val="FF0000"/>
              </a:buClr>
              <a:buSzPct val="80000"/>
              <a:buFont typeface="Wingdings" panose="05000000000000000000" pitchFamily="2" charset="2"/>
              <a:buChar char="Ø"/>
            </a:pPr>
            <a:r>
              <a:rPr lang="it-IT" altLang="it-IT" sz="2000" b="1">
                <a:solidFill>
                  <a:srgbClr val="003F6E"/>
                </a:solidFill>
              </a:rPr>
              <a:t>impianti nucleari</a:t>
            </a:r>
          </a:p>
          <a:p>
            <a:pPr lvl="2">
              <a:lnSpc>
                <a:spcPct val="90000"/>
              </a:lnSpc>
              <a:buClr>
                <a:srgbClr val="FF0000"/>
              </a:buClr>
              <a:buSzPct val="80000"/>
              <a:buFont typeface="Wingdings" panose="05000000000000000000" pitchFamily="2" charset="2"/>
              <a:buChar char="Ø"/>
            </a:pPr>
            <a:r>
              <a:rPr lang="it-IT" altLang="it-IT" sz="2000" b="1">
                <a:solidFill>
                  <a:srgbClr val="C00000"/>
                </a:solidFill>
              </a:rPr>
              <a:t>rimozione e sequestro della CO</a:t>
            </a:r>
            <a:r>
              <a:rPr lang="it-IT" altLang="it-IT" sz="2000" b="1" baseline="-25000">
                <a:solidFill>
                  <a:srgbClr val="C00000"/>
                </a:solidFill>
              </a:rPr>
              <a:t>2</a:t>
            </a:r>
          </a:p>
        </p:txBody>
      </p:sp>
      <p:sp>
        <p:nvSpPr>
          <p:cNvPr id="50181" name="Slide Number Placeholder 1">
            <a:extLst>
              <a:ext uri="{FF2B5EF4-FFF2-40B4-BE49-F238E27FC236}">
                <a16:creationId xmlns:a16="http://schemas.microsoft.com/office/drawing/2014/main" id="{62702636-A0C1-409A-9D6B-C3DB83B10F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D1AD17A0-A7F9-4579-83EF-7EDC957BA70D}" type="slidenum">
              <a:rPr lang="it-IT" altLang="it-IT" sz="1600" smtClean="0">
                <a:solidFill>
                  <a:srgbClr val="FF9900"/>
                </a:solidFill>
              </a:rPr>
              <a:pPr/>
              <a:t>36</a:t>
            </a:fld>
            <a:endParaRPr lang="it-IT" altLang="it-IT" sz="1600">
              <a:solidFill>
                <a:srgbClr val="FF9900"/>
              </a:solidFill>
            </a:endParaRPr>
          </a:p>
        </p:txBody>
      </p:sp>
      <p:pic>
        <p:nvPicPr>
          <p:cNvPr id="50182" name="Picture 7" descr="Image result for CCS carbon capture sequestration">
            <a:extLst>
              <a:ext uri="{FF2B5EF4-FFF2-40B4-BE49-F238E27FC236}">
                <a16:creationId xmlns:a16="http://schemas.microsoft.com/office/drawing/2014/main" id="{3BF10412-A69B-47B7-9F96-295FD7798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713" y="3868738"/>
            <a:ext cx="337978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5AE7C40-3ABC-4293-A825-D28928ADEA8D}"/>
              </a:ext>
            </a:extLst>
          </p:cNvPr>
          <p:cNvSpPr>
            <a:spLocks noChangeArrowheads="1"/>
          </p:cNvSpPr>
          <p:nvPr/>
        </p:nvSpPr>
        <p:spPr bwMode="auto">
          <a:xfrm>
            <a:off x="0" y="5445125"/>
            <a:ext cx="9144000" cy="1412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endParaRPr lang="it-IT" altLang="it-IT" sz="1800">
              <a:solidFill>
                <a:srgbClr val="2C5986"/>
              </a:solidFill>
            </a:endParaRPr>
          </a:p>
        </p:txBody>
      </p:sp>
      <p:sp>
        <p:nvSpPr>
          <p:cNvPr id="51203" name="Segnaposto numero diapositiva 2">
            <a:extLst>
              <a:ext uri="{FF2B5EF4-FFF2-40B4-BE49-F238E27FC236}">
                <a16:creationId xmlns:a16="http://schemas.microsoft.com/office/drawing/2014/main" id="{4629CB40-B8BF-462F-B94B-3C3E36FCCE8A}"/>
              </a:ext>
            </a:extLst>
          </p:cNvPr>
          <p:cNvSpPr txBox="1">
            <a:spLocks noGrp="1"/>
          </p:cNvSpPr>
          <p:nvPr/>
        </p:nvSpPr>
        <p:spPr bwMode="auto">
          <a:xfrm>
            <a:off x="8732838" y="260350"/>
            <a:ext cx="130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108000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r"/>
            <a:fld id="{D697F366-05B4-43A7-BCB0-5D475E59E206}" type="slidenum">
              <a:rPr lang="it-IT" altLang="it-IT" sz="1600" b="1">
                <a:solidFill>
                  <a:srgbClr val="FF9900"/>
                </a:solidFill>
              </a:rPr>
              <a:pPr algn="r"/>
              <a:t>37</a:t>
            </a:fld>
            <a:endParaRPr lang="it-IT" altLang="it-IT" sz="1600" b="1">
              <a:solidFill>
                <a:srgbClr val="FF9900"/>
              </a:solidFill>
            </a:endParaRPr>
          </a:p>
        </p:txBody>
      </p:sp>
      <p:sp>
        <p:nvSpPr>
          <p:cNvPr id="51204" name="Text Box 2">
            <a:extLst>
              <a:ext uri="{FF2B5EF4-FFF2-40B4-BE49-F238E27FC236}">
                <a16:creationId xmlns:a16="http://schemas.microsoft.com/office/drawing/2014/main" id="{3F091BFF-AB78-45CB-A5AB-0E6FA56617FB}"/>
              </a:ext>
            </a:extLst>
          </p:cNvPr>
          <p:cNvSpPr txBox="1">
            <a:spLocks noChangeArrowheads="1"/>
          </p:cNvSpPr>
          <p:nvPr/>
        </p:nvSpPr>
        <p:spPr bwMode="auto">
          <a:xfrm>
            <a:off x="762000" y="188913"/>
            <a:ext cx="2452688"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COSTI ASSOCIATI</a:t>
            </a:r>
            <a:endParaRPr lang="en-US" altLang="it-IT" sz="2200" b="1">
              <a:solidFill>
                <a:srgbClr val="003F6E"/>
              </a:solidFill>
            </a:endParaRPr>
          </a:p>
        </p:txBody>
      </p:sp>
      <p:sp>
        <p:nvSpPr>
          <p:cNvPr id="51205" name="Text Box 6">
            <a:extLst>
              <a:ext uri="{FF2B5EF4-FFF2-40B4-BE49-F238E27FC236}">
                <a16:creationId xmlns:a16="http://schemas.microsoft.com/office/drawing/2014/main" id="{2933B424-FD56-495C-8DB8-464BD2E380AE}"/>
              </a:ext>
            </a:extLst>
          </p:cNvPr>
          <p:cNvSpPr txBox="1">
            <a:spLocks noChangeArrowheads="1"/>
          </p:cNvSpPr>
          <p:nvPr/>
        </p:nvSpPr>
        <p:spPr bwMode="auto">
          <a:xfrm>
            <a:off x="107950" y="1628775"/>
            <a:ext cx="2205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eaLnBrk="1" hangingPunct="1">
              <a:spcBef>
                <a:spcPct val="0"/>
              </a:spcBef>
            </a:pPr>
            <a:r>
              <a:rPr lang="en-US" altLang="it-IT" sz="1400"/>
              <a:t>Fonte: sito web McKinsey</a:t>
            </a:r>
          </a:p>
        </p:txBody>
      </p:sp>
      <p:sp>
        <p:nvSpPr>
          <p:cNvPr id="51206" name="Slide Number Placeholder 1">
            <a:extLst>
              <a:ext uri="{FF2B5EF4-FFF2-40B4-BE49-F238E27FC236}">
                <a16:creationId xmlns:a16="http://schemas.microsoft.com/office/drawing/2014/main" id="{C9BEC42C-F176-4DB3-99D1-41A919EA0C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B70D24D0-474B-497C-9FC9-688632B80CCC}" type="slidenum">
              <a:rPr lang="it-IT" altLang="it-IT" sz="1600" smtClean="0">
                <a:solidFill>
                  <a:srgbClr val="FF9900"/>
                </a:solidFill>
              </a:rPr>
              <a:pPr/>
              <a:t>37</a:t>
            </a:fld>
            <a:endParaRPr lang="it-IT" altLang="it-IT" sz="1600">
              <a:solidFill>
                <a:srgbClr val="FF9900"/>
              </a:solidFill>
            </a:endParaRPr>
          </a:p>
        </p:txBody>
      </p:sp>
      <p:grpSp>
        <p:nvGrpSpPr>
          <p:cNvPr id="51207" name="Group 10">
            <a:extLst>
              <a:ext uri="{FF2B5EF4-FFF2-40B4-BE49-F238E27FC236}">
                <a16:creationId xmlns:a16="http://schemas.microsoft.com/office/drawing/2014/main" id="{0AA922CF-22B8-461F-B2DD-EFE1EACF8F58}"/>
              </a:ext>
            </a:extLst>
          </p:cNvPr>
          <p:cNvGrpSpPr>
            <a:grpSpLocks noChangeAspect="1"/>
          </p:cNvGrpSpPr>
          <p:nvPr/>
        </p:nvGrpSpPr>
        <p:grpSpPr bwMode="auto">
          <a:xfrm>
            <a:off x="133350" y="908050"/>
            <a:ext cx="8831263" cy="5948363"/>
            <a:chOff x="84" y="572"/>
            <a:chExt cx="5563" cy="3747"/>
          </a:xfrm>
        </p:grpSpPr>
        <p:sp>
          <p:nvSpPr>
            <p:cNvPr id="51208" name="AutoShape 9">
              <a:extLst>
                <a:ext uri="{FF2B5EF4-FFF2-40B4-BE49-F238E27FC236}">
                  <a16:creationId xmlns:a16="http://schemas.microsoft.com/office/drawing/2014/main" id="{9AAC1D9B-9CD7-44DA-9939-6119BC37FBF6}"/>
                </a:ext>
              </a:extLst>
            </p:cNvPr>
            <p:cNvSpPr>
              <a:spLocks noChangeAspect="1" noChangeArrowheads="1" noTextEdit="1"/>
            </p:cNvSpPr>
            <p:nvPr/>
          </p:nvSpPr>
          <p:spPr bwMode="auto">
            <a:xfrm>
              <a:off x="84" y="572"/>
              <a:ext cx="5563" cy="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pic>
          <p:nvPicPr>
            <p:cNvPr id="51209" name="Picture 11">
              <a:extLst>
                <a:ext uri="{FF2B5EF4-FFF2-40B4-BE49-F238E27FC236}">
                  <a16:creationId xmlns:a16="http://schemas.microsoft.com/office/drawing/2014/main" id="{B9C08B84-B89C-419D-A264-EBEB0B80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 y="572"/>
              <a:ext cx="5565" cy="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numero diapositiva 3">
            <a:extLst>
              <a:ext uri="{FF2B5EF4-FFF2-40B4-BE49-F238E27FC236}">
                <a16:creationId xmlns:a16="http://schemas.microsoft.com/office/drawing/2014/main" id="{DFF0E1CE-B9FC-4732-B1E6-9227E61EA086}"/>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138A0D7-2423-4C1B-A41A-9153D3953C63}" type="slidenum">
              <a:rPr lang="it-IT" altLang="it-IT" sz="1600" smtClean="0">
                <a:solidFill>
                  <a:srgbClr val="FF9900"/>
                </a:solidFill>
              </a:rPr>
              <a:pPr/>
              <a:t>38</a:t>
            </a:fld>
            <a:endParaRPr lang="it-IT" altLang="it-IT" sz="1600">
              <a:solidFill>
                <a:srgbClr val="FF9900"/>
              </a:solidFill>
            </a:endParaRPr>
          </a:p>
        </p:txBody>
      </p:sp>
      <p:sp>
        <p:nvSpPr>
          <p:cNvPr id="40963" name="Rectangle 8">
            <a:extLst>
              <a:ext uri="{FF2B5EF4-FFF2-40B4-BE49-F238E27FC236}">
                <a16:creationId xmlns:a16="http://schemas.microsoft.com/office/drawing/2014/main" id="{B706CFF3-83FC-4E05-858E-0E5472C142D9}"/>
              </a:ext>
            </a:extLst>
          </p:cNvPr>
          <p:cNvSpPr>
            <a:spLocks noChangeArrowheads="1"/>
          </p:cNvSpPr>
          <p:nvPr/>
        </p:nvSpPr>
        <p:spPr bwMode="auto">
          <a:xfrm>
            <a:off x="350838" y="4508500"/>
            <a:ext cx="8208962" cy="1970088"/>
          </a:xfrm>
          <a:prstGeom prst="rect">
            <a:avLst/>
          </a:prstGeom>
          <a:noFill/>
          <a:ln>
            <a:noFill/>
          </a:ln>
          <a:effectLst/>
        </p:spPr>
        <p:txBody>
          <a:bodyPr lIns="0" tIns="0" rIns="0" bIns="0">
            <a:spAutoFit/>
          </a:bodyPr>
          <a:lstStyle>
            <a:lvl1pPr>
              <a:spcBef>
                <a:spcPct val="20000"/>
              </a:spcBef>
              <a:defRPr sz="2000">
                <a:solidFill>
                  <a:schemeClr val="tx1"/>
                </a:solidFill>
                <a:latin typeface="Arial" pitchFamily="34" charset="0"/>
              </a:defRPr>
            </a:lvl1pPr>
            <a:lvl2pPr marL="446088" indent="-266700">
              <a:spcBef>
                <a:spcPct val="20000"/>
              </a:spcBef>
              <a:buClr>
                <a:srgbClr val="004C80"/>
              </a:buClr>
              <a:buSzPct val="85000"/>
              <a:buFont typeface="Wingdings" pitchFamily="2" charset="2"/>
              <a:buChar char="§"/>
              <a:defRPr sz="2000">
                <a:solidFill>
                  <a:schemeClr val="tx1"/>
                </a:solidFill>
                <a:latin typeface="Arial" pitchFamily="34" charset="0"/>
              </a:defRPr>
            </a:lvl2pPr>
            <a:lvl3pPr marL="1268413" indent="-277813">
              <a:spcBef>
                <a:spcPct val="20000"/>
              </a:spcBef>
              <a:buClr>
                <a:srgbClr val="004D82"/>
              </a:buClr>
              <a:buChar char="•"/>
              <a:defRPr>
                <a:solidFill>
                  <a:schemeClr val="tx1"/>
                </a:solidFill>
                <a:latin typeface="Arial" pitchFamily="34" charset="0"/>
              </a:defRPr>
            </a:lvl3pPr>
            <a:lvl4pPr marL="1676400" indent="-228600">
              <a:spcBef>
                <a:spcPct val="20000"/>
              </a:spcBef>
              <a:buClr>
                <a:srgbClr val="004C80"/>
              </a:buClr>
              <a:buChar char="–"/>
              <a:defRPr>
                <a:solidFill>
                  <a:schemeClr val="tx1"/>
                </a:solidFill>
                <a:latin typeface="Arial"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itchFamily="2" charset="2"/>
              <a:buNone/>
              <a:defRPr/>
            </a:pPr>
            <a:r>
              <a:rPr lang="it-IT" altLang="it-IT" b="1" u="sng" dirty="0">
                <a:solidFill>
                  <a:srgbClr val="003F6E"/>
                </a:solidFill>
              </a:rPr>
              <a:t>Come termine di paragone:</a:t>
            </a:r>
          </a:p>
          <a:p>
            <a:pPr>
              <a:lnSpc>
                <a:spcPct val="90000"/>
              </a:lnSpc>
              <a:buClr>
                <a:srgbClr val="FF0000"/>
              </a:buClr>
              <a:buSzPct val="80000"/>
              <a:buFont typeface="Wingdings" pitchFamily="2" charset="2"/>
              <a:buNone/>
              <a:defRPr/>
            </a:pPr>
            <a:endParaRPr lang="it-IT" altLang="it-IT" b="1" dirty="0">
              <a:solidFill>
                <a:srgbClr val="003F6E"/>
              </a:solidFill>
            </a:endParaRPr>
          </a:p>
          <a:p>
            <a:pPr>
              <a:lnSpc>
                <a:spcPct val="90000"/>
              </a:lnSpc>
              <a:buClr>
                <a:srgbClr val="FF0000"/>
              </a:buClr>
              <a:buSzPct val="80000"/>
              <a:buFont typeface="Wingdings" pitchFamily="2" charset="2"/>
              <a:buNone/>
              <a:defRPr/>
            </a:pPr>
            <a:endParaRPr lang="it-IT" altLang="it-IT" b="1" dirty="0">
              <a:solidFill>
                <a:srgbClr val="003F6E"/>
              </a:solidFill>
            </a:endParaRPr>
          </a:p>
          <a:p>
            <a:pPr>
              <a:lnSpc>
                <a:spcPct val="90000"/>
              </a:lnSpc>
              <a:buClr>
                <a:srgbClr val="FF0000"/>
              </a:buClr>
              <a:buSzPct val="80000"/>
              <a:buFont typeface="Wingdings" pitchFamily="2" charset="2"/>
              <a:buNone/>
              <a:defRPr/>
            </a:pPr>
            <a:endParaRPr lang="it-IT" altLang="it-IT" b="1" dirty="0">
              <a:solidFill>
                <a:srgbClr val="003F6E"/>
              </a:solidFill>
            </a:endParaRPr>
          </a:p>
          <a:p>
            <a:pPr>
              <a:lnSpc>
                <a:spcPct val="90000"/>
              </a:lnSpc>
              <a:buClr>
                <a:srgbClr val="FF0000"/>
              </a:buClr>
              <a:buSzPct val="80000"/>
              <a:buFont typeface="Wingdings" pitchFamily="2" charset="2"/>
              <a:buNone/>
              <a:defRPr/>
            </a:pPr>
            <a:endParaRPr lang="it-IT" altLang="it-IT" b="1" dirty="0">
              <a:solidFill>
                <a:srgbClr val="003F6E"/>
              </a:solidFill>
            </a:endParaRPr>
          </a:p>
          <a:p>
            <a:pPr>
              <a:lnSpc>
                <a:spcPct val="90000"/>
              </a:lnSpc>
              <a:buClr>
                <a:srgbClr val="FF0000"/>
              </a:buClr>
              <a:buSzPct val="80000"/>
              <a:buFont typeface="Wingdings" pitchFamily="2" charset="2"/>
              <a:buNone/>
              <a:defRPr/>
            </a:pPr>
            <a:r>
              <a:rPr lang="it-IT" altLang="it-IT" b="1" u="sng" dirty="0">
                <a:solidFill>
                  <a:srgbClr val="C00000"/>
                </a:solidFill>
                <a:effectLst>
                  <a:outerShdw blurRad="38100" dist="38100" dir="2700000" algn="tl">
                    <a:srgbClr val="000000">
                      <a:alpha val="43137"/>
                    </a:srgbClr>
                  </a:outerShdw>
                </a:effectLst>
              </a:rPr>
              <a:t>Spesa per scommesse (legali) in Italia: 84.7 G€ pari al 5.2% del PIL</a:t>
            </a:r>
          </a:p>
        </p:txBody>
      </p:sp>
      <p:sp>
        <p:nvSpPr>
          <p:cNvPr id="52228" name="Text Box 2">
            <a:extLst>
              <a:ext uri="{FF2B5EF4-FFF2-40B4-BE49-F238E27FC236}">
                <a16:creationId xmlns:a16="http://schemas.microsoft.com/office/drawing/2014/main" id="{775EB91A-C146-40EA-9D92-612C8156B63B}"/>
              </a:ext>
            </a:extLst>
          </p:cNvPr>
          <p:cNvSpPr txBox="1">
            <a:spLocks noChangeArrowheads="1"/>
          </p:cNvSpPr>
          <p:nvPr/>
        </p:nvSpPr>
        <p:spPr bwMode="auto">
          <a:xfrm>
            <a:off x="762000" y="188913"/>
            <a:ext cx="5953125"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COSTI ASSOCIATI (anno di riferimento 2013)</a:t>
            </a:r>
          </a:p>
        </p:txBody>
      </p:sp>
      <p:graphicFrame>
        <p:nvGraphicFramePr>
          <p:cNvPr id="59496" name="Group 104">
            <a:extLst>
              <a:ext uri="{FF2B5EF4-FFF2-40B4-BE49-F238E27FC236}">
                <a16:creationId xmlns:a16="http://schemas.microsoft.com/office/drawing/2014/main" id="{8F72D9F8-BEBE-4482-A6DF-7200ED08795F}"/>
              </a:ext>
            </a:extLst>
          </p:cNvPr>
          <p:cNvGraphicFramePr>
            <a:graphicFrameLocks noGrp="1"/>
          </p:cNvGraphicFramePr>
          <p:nvPr/>
        </p:nvGraphicFramePr>
        <p:xfrm>
          <a:off x="395288" y="1268413"/>
          <a:ext cx="8280400" cy="1981200"/>
        </p:xfrm>
        <a:graphic>
          <a:graphicData uri="http://schemas.openxmlformats.org/drawingml/2006/table">
            <a:tbl>
              <a:tblPr/>
              <a:tblGrid>
                <a:gridCol w="3630612">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1204912">
                  <a:extLst>
                    <a:ext uri="{9D8B030D-6E8A-4147-A177-3AD203B41FA5}">
                      <a16:colId xmlns:a16="http://schemas.microsoft.com/office/drawing/2014/main" val="20002"/>
                    </a:ext>
                  </a:extLst>
                </a:gridCol>
                <a:gridCol w="1119188">
                  <a:extLst>
                    <a:ext uri="{9D8B030D-6E8A-4147-A177-3AD203B41FA5}">
                      <a16:colId xmlns:a16="http://schemas.microsoft.com/office/drawing/2014/main" val="20003"/>
                    </a:ext>
                  </a:extLst>
                </a:gridCol>
                <a:gridCol w="1162050">
                  <a:extLst>
                    <a:ext uri="{9D8B030D-6E8A-4147-A177-3AD203B41FA5}">
                      <a16:colId xmlns:a16="http://schemas.microsoft.com/office/drawing/2014/main" val="20004"/>
                    </a:ext>
                  </a:extLst>
                </a:gridCol>
              </a:tblGrid>
              <a:tr h="244475">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it-IT" sz="2000" b="1" i="0" u="none" strike="noStrike" cap="none" normalizeH="0" baseline="0" dirty="0">
                        <a:ln>
                          <a:noFill/>
                        </a:ln>
                        <a:solidFill>
                          <a:srgbClr val="003F6E"/>
                        </a:solidFill>
                        <a:effectLst/>
                        <a:latin typeface="Arial" panose="020B0604020202020204" pitchFamily="34" charset="0"/>
                      </a:endParaRPr>
                    </a:p>
                  </a:txBody>
                  <a:tcPr anchor="b"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Italia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USA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Cina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Mondo</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Emissioni, Mt</a:t>
                      </a:r>
                      <a:r>
                        <a:rPr kumimoji="0" lang="it-IT" altLang="it-IT" sz="2000" b="1" i="0" u="none" strike="noStrike" cap="none" normalizeH="0" baseline="-25000">
                          <a:ln>
                            <a:noFill/>
                          </a:ln>
                          <a:solidFill>
                            <a:srgbClr val="003F6E"/>
                          </a:solidFill>
                          <a:effectLst/>
                          <a:latin typeface="Arial" panose="020B0604020202020204" pitchFamily="34" charset="0"/>
                          <a:cs typeface="Arial" panose="020B0604020202020204" pitchFamily="34" charset="0"/>
                        </a:rPr>
                        <a:t>CO2</a:t>
                      </a:r>
                      <a:endParaRPr kumimoji="0" lang="it-IT" altLang="it-IT" sz="2000" b="1" i="0" u="none" strike="noStrike" cap="none" normalizeH="0" baseline="-25000">
                        <a:ln>
                          <a:noFill/>
                        </a:ln>
                        <a:solidFill>
                          <a:srgbClr val="003F6E"/>
                        </a:solidFill>
                        <a:effectLst/>
                        <a:latin typeface="Arial" panose="020B0604020202020204" pitchFamily="34" charset="0"/>
                      </a:endParaRPr>
                    </a:p>
                  </a:txBody>
                  <a:tcPr anchor="b" horzOverflow="overflow">
                    <a:lnL w="2857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390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5300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10330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35270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44475">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Emissioni pro capite, t</a:t>
                      </a:r>
                      <a:r>
                        <a:rPr kumimoji="0" lang="it-IT" altLang="it-IT" sz="2000" b="1" i="0" u="none" strike="noStrike" cap="none" normalizeH="0" baseline="-25000">
                          <a:ln>
                            <a:noFill/>
                          </a:ln>
                          <a:solidFill>
                            <a:srgbClr val="003F6E"/>
                          </a:solidFill>
                          <a:effectLst/>
                          <a:latin typeface="Arial" panose="020B0604020202020204" pitchFamily="34" charset="0"/>
                          <a:cs typeface="Arial" panose="020B0604020202020204" pitchFamily="34" charset="0"/>
                        </a:rPr>
                        <a:t>CO2</a:t>
                      </a:r>
                      <a:endParaRPr kumimoji="0" lang="it-IT" altLang="it-IT" sz="2000" b="1" i="0" u="none" strike="noStrike" cap="none" normalizeH="0" baseline="-25000">
                        <a:ln>
                          <a:noFill/>
                        </a:ln>
                        <a:solidFill>
                          <a:srgbClr val="003F6E"/>
                        </a:solidFill>
                        <a:effectLst/>
                        <a:latin typeface="Arial" panose="020B0604020202020204" pitchFamily="34" charset="0"/>
                      </a:endParaRPr>
                    </a:p>
                  </a:txBody>
                  <a:tcPr anchor="b"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003F6E"/>
                          </a:solidFill>
                          <a:effectLst/>
                          <a:latin typeface="Arial" panose="020B0604020202020204" pitchFamily="34" charset="0"/>
                          <a:cs typeface="Arial" panose="020B0604020202020204" pitchFamily="34" charset="0"/>
                        </a:rPr>
                        <a:t>6.4</a:t>
                      </a:r>
                      <a:endParaRPr kumimoji="0" lang="it-IT" altLang="it-IT" sz="2000" b="1" i="0" u="none" strike="noStrike" cap="none" normalizeH="0" baseline="0" dirty="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16.6</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7.4</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5.0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44475">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Prodotto interno lordo, G$</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2149</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16768</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9181</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72690</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44475">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 PIL@100 $/t</a:t>
                      </a:r>
                      <a:r>
                        <a:rPr kumimoji="0" lang="it-IT" altLang="it-IT" sz="2000" b="1" i="0" u="none" strike="noStrike" cap="none" normalizeH="0" baseline="-25000">
                          <a:ln>
                            <a:noFill/>
                          </a:ln>
                          <a:solidFill>
                            <a:srgbClr val="003F6E"/>
                          </a:solidFill>
                          <a:effectLst/>
                          <a:latin typeface="Arial" panose="020B0604020202020204" pitchFamily="34" charset="0"/>
                          <a:cs typeface="Arial" panose="020B0604020202020204" pitchFamily="34" charset="0"/>
                        </a:rPr>
                        <a:t>CO2</a:t>
                      </a: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 evitata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anchor="b"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1.8</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anchor="b"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3.2</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anchor="b"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11.3</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anchor="b"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4.9</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anchor="b"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9532" name="Group 140">
            <a:extLst>
              <a:ext uri="{FF2B5EF4-FFF2-40B4-BE49-F238E27FC236}">
                <a16:creationId xmlns:a16="http://schemas.microsoft.com/office/drawing/2014/main" id="{134E41AD-4CA5-431A-BC23-258263E11A2A}"/>
              </a:ext>
            </a:extLst>
          </p:cNvPr>
          <p:cNvGraphicFramePr>
            <a:graphicFrameLocks noGrp="1"/>
          </p:cNvGraphicFramePr>
          <p:nvPr/>
        </p:nvGraphicFramePr>
        <p:xfrm>
          <a:off x="350838" y="4868863"/>
          <a:ext cx="8280400" cy="792162"/>
        </p:xfrm>
        <a:graphic>
          <a:graphicData uri="http://schemas.openxmlformats.org/drawingml/2006/table">
            <a:tbl>
              <a:tblPr/>
              <a:tblGrid>
                <a:gridCol w="3630612">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1204912">
                  <a:extLst>
                    <a:ext uri="{9D8B030D-6E8A-4147-A177-3AD203B41FA5}">
                      <a16:colId xmlns:a16="http://schemas.microsoft.com/office/drawing/2014/main" val="20002"/>
                    </a:ext>
                  </a:extLst>
                </a:gridCol>
                <a:gridCol w="1119188">
                  <a:extLst>
                    <a:ext uri="{9D8B030D-6E8A-4147-A177-3AD203B41FA5}">
                      <a16:colId xmlns:a16="http://schemas.microsoft.com/office/drawing/2014/main" val="20003"/>
                    </a:ext>
                  </a:extLst>
                </a:gridCol>
                <a:gridCol w="1162050">
                  <a:extLst>
                    <a:ext uri="{9D8B030D-6E8A-4147-A177-3AD203B41FA5}">
                      <a16:colId xmlns:a16="http://schemas.microsoft.com/office/drawing/2014/main" val="20004"/>
                    </a:ext>
                  </a:extLst>
                </a:gridCol>
              </a:tblGrid>
              <a:tr h="396081">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it-IT" sz="2000" b="1" i="0" u="none" strike="noStrike" cap="none" normalizeH="0" baseline="0" dirty="0">
                        <a:ln>
                          <a:noFill/>
                        </a:ln>
                        <a:solidFill>
                          <a:srgbClr val="003F6E"/>
                        </a:solidFill>
                        <a:effectLst/>
                        <a:latin typeface="Arial" panose="020B0604020202020204" pitchFamily="34" charset="0"/>
                      </a:endParaRPr>
                    </a:p>
                  </a:txBody>
                  <a:tcPr marT="45642" marB="45642" anchor="b"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Italia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marT="45642" marB="45642"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USA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marT="45642" marB="45642"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Cina</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marT="45642" marB="45642" anchor="b" horzOverflow="overflow">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a:ln>
                            <a:noFill/>
                          </a:ln>
                          <a:solidFill>
                            <a:srgbClr val="003F6E"/>
                          </a:solidFill>
                          <a:effectLst/>
                          <a:latin typeface="Arial" panose="020B0604020202020204" pitchFamily="34" charset="0"/>
                          <a:cs typeface="Arial" panose="020B0604020202020204" pitchFamily="34" charset="0"/>
                        </a:rPr>
                        <a:t>Mondo</a:t>
                      </a:r>
                      <a:endParaRPr kumimoji="0" lang="it-IT" altLang="it-IT" sz="2000" b="1" i="0" u="none" strike="noStrike" cap="none" normalizeH="0" baseline="0">
                        <a:ln>
                          <a:noFill/>
                        </a:ln>
                        <a:solidFill>
                          <a:srgbClr val="003F6E"/>
                        </a:solidFill>
                        <a:effectLst/>
                        <a:latin typeface="Arial" panose="020B0604020202020204" pitchFamily="34" charset="0"/>
                      </a:endParaRPr>
                    </a:p>
                  </a:txBody>
                  <a:tcPr marT="45642" marB="45642" anchor="b"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l"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003F6E"/>
                          </a:solidFill>
                          <a:effectLst/>
                          <a:latin typeface="Arial" panose="020B0604020202020204" pitchFamily="34" charset="0"/>
                          <a:cs typeface="Arial" panose="020B0604020202020204" pitchFamily="34" charset="0"/>
                        </a:rPr>
                        <a:t>% PIL per spese militari</a:t>
                      </a:r>
                      <a:endParaRPr kumimoji="0" lang="it-IT" altLang="it-IT" sz="2000" b="1" i="0" u="none" strike="noStrike" cap="none" normalizeH="0" baseline="0" dirty="0">
                        <a:ln>
                          <a:noFill/>
                        </a:ln>
                        <a:solidFill>
                          <a:srgbClr val="003F6E"/>
                        </a:solidFill>
                        <a:effectLst/>
                        <a:latin typeface="Arial" panose="020B0604020202020204" pitchFamily="34" charset="0"/>
                      </a:endParaRPr>
                    </a:p>
                  </a:txBody>
                  <a:tcPr marT="45642" marB="45642" anchor="b" horzOverflow="overflow">
                    <a:lnL w="2857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1.6</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marT="45642" marB="45642" anchor="b" horzOverflow="overflow">
                    <a:lnL>
                      <a:noFill/>
                    </a:lnL>
                    <a:lnR>
                      <a:noFill/>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3.8</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marT="45642" marB="45642" anchor="b" horzOverflow="overflow">
                    <a:lnL>
                      <a:noFill/>
                    </a:lnL>
                    <a:lnR>
                      <a:noFill/>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2.0</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marT="45642" marB="45642" anchor="b" horzOverflow="overflow">
                    <a:lnL>
                      <a:noFill/>
                    </a:lnL>
                    <a:lnR>
                      <a:noFill/>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defRPr>
                      </a:lvl1pPr>
                      <a:lvl2pPr eaLnBrk="0" hangingPunct="0">
                        <a:spcBef>
                          <a:spcPct val="20000"/>
                        </a:spcBef>
                        <a:buClr>
                          <a:srgbClr val="004C80"/>
                        </a:buClr>
                        <a:buSzPct val="85000"/>
                        <a:buFont typeface="Wingdings" panose="05000000000000000000" pitchFamily="2" charset="2"/>
                        <a:defRPr>
                          <a:solidFill>
                            <a:schemeClr val="tx1"/>
                          </a:solidFill>
                          <a:latin typeface="Arial" panose="020B0604020202020204" pitchFamily="34" charset="0"/>
                        </a:defRPr>
                      </a:lvl2pPr>
                      <a:lvl3pPr eaLnBrk="0" hangingPunct="0">
                        <a:spcBef>
                          <a:spcPct val="20000"/>
                        </a:spcBef>
                        <a:buClr>
                          <a:srgbClr val="004D82"/>
                        </a:buClr>
                        <a:defRPr sz="1600">
                          <a:solidFill>
                            <a:schemeClr val="tx1"/>
                          </a:solidFill>
                          <a:latin typeface="Arial" panose="020B0604020202020204" pitchFamily="34" charset="0"/>
                        </a:defRPr>
                      </a:lvl3pPr>
                      <a:lvl4pPr eaLnBrk="0" hangingPunct="0">
                        <a:spcBef>
                          <a:spcPct val="20000"/>
                        </a:spcBef>
                        <a:buClr>
                          <a:srgbClr val="004C80"/>
                        </a:buClr>
                        <a:defRPr sz="1600">
                          <a:solidFill>
                            <a:schemeClr val="tx1"/>
                          </a:solidFill>
                          <a:latin typeface="Arial" panose="020B0604020202020204" pitchFamily="34" charset="0"/>
                        </a:defRPr>
                      </a:lvl4pPr>
                      <a:lvl5pPr eaLnBrk="0" hangingPunct="0">
                        <a:spcBef>
                          <a:spcPct val="20000"/>
                        </a:spcBef>
                        <a:defRPr sz="1600">
                          <a:solidFill>
                            <a:schemeClr val="tx1"/>
                          </a:solidFill>
                          <a:latin typeface="Minion Web"/>
                        </a:defRPr>
                      </a:lvl5pPr>
                      <a:lvl6pPr eaLnBrk="0" fontAlgn="base" hangingPunct="0">
                        <a:spcBef>
                          <a:spcPct val="20000"/>
                        </a:spcBef>
                        <a:spcAft>
                          <a:spcPct val="0"/>
                        </a:spcAft>
                        <a:defRPr sz="1600">
                          <a:solidFill>
                            <a:schemeClr val="tx1"/>
                          </a:solidFill>
                          <a:latin typeface="Minion Web"/>
                        </a:defRPr>
                      </a:lvl6pPr>
                      <a:lvl7pPr eaLnBrk="0" fontAlgn="base" hangingPunct="0">
                        <a:spcBef>
                          <a:spcPct val="20000"/>
                        </a:spcBef>
                        <a:spcAft>
                          <a:spcPct val="0"/>
                        </a:spcAft>
                        <a:defRPr sz="1600">
                          <a:solidFill>
                            <a:schemeClr val="tx1"/>
                          </a:solidFill>
                          <a:latin typeface="Minion Web"/>
                        </a:defRPr>
                      </a:lvl7pPr>
                      <a:lvl8pPr eaLnBrk="0" fontAlgn="base" hangingPunct="0">
                        <a:spcBef>
                          <a:spcPct val="20000"/>
                        </a:spcBef>
                        <a:spcAft>
                          <a:spcPct val="0"/>
                        </a:spcAft>
                        <a:defRPr sz="1600">
                          <a:solidFill>
                            <a:schemeClr val="tx1"/>
                          </a:solidFill>
                          <a:latin typeface="Minion Web"/>
                        </a:defRPr>
                      </a:lvl8pPr>
                      <a:lvl9pPr eaLnBrk="0" fontAlgn="base" hangingPunct="0">
                        <a:spcBef>
                          <a:spcPct val="20000"/>
                        </a:spcBef>
                        <a:spcAft>
                          <a:spcPct val="0"/>
                        </a:spcAft>
                        <a:defRPr sz="1600">
                          <a:solidFill>
                            <a:schemeClr val="tx1"/>
                          </a:solidFill>
                          <a:latin typeface="Minion Web"/>
                        </a:defRPr>
                      </a:lvl9p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it-IT" altLang="it-IT" sz="20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2.4</a:t>
                      </a:r>
                      <a:endParaRPr kumimoji="0" lang="it-IT" altLang="it-IT" sz="2000" b="1" i="0" u="none" strike="noStrike" cap="none" normalizeH="0" baseline="0" dirty="0">
                        <a:ln>
                          <a:noFill/>
                        </a:ln>
                        <a:solidFill>
                          <a:srgbClr val="C00000"/>
                        </a:solidFill>
                        <a:effectLst/>
                        <a:latin typeface="Arial" panose="020B0604020202020204" pitchFamily="34" charset="0"/>
                      </a:endParaRPr>
                    </a:p>
                  </a:txBody>
                  <a:tcPr marT="45642" marB="45642" anchor="b" horzOverflow="overflow">
                    <a:lnL>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1013" name="Picture 53" descr="Image result for comparison pictures">
            <a:extLst>
              <a:ext uri="{FF2B5EF4-FFF2-40B4-BE49-F238E27FC236}">
                <a16:creationId xmlns:a16="http://schemas.microsoft.com/office/drawing/2014/main" id="{F6B8D3AA-A600-4E75-BB01-FD01EAAE820C}"/>
              </a:ext>
            </a:extLst>
          </p:cNvPr>
          <p:cNvPicPr>
            <a:picLocks noChangeAspect="1" noChangeArrowheads="1"/>
          </p:cNvPicPr>
          <p:nvPr/>
        </p:nvPicPr>
        <p:blipFill rotWithShape="1">
          <a:blip r:embed="rId2"/>
          <a:srcRect l="-259" r="-505"/>
          <a:stretch/>
        </p:blipFill>
        <p:spPr bwMode="auto">
          <a:xfrm>
            <a:off x="6611524" y="3429000"/>
            <a:ext cx="2532476" cy="1419623"/>
          </a:xfrm>
          <a:prstGeom prst="rect">
            <a:avLst/>
          </a:prstGeom>
          <a:noFill/>
          <a:effectLst>
            <a:softEdge rad="63500"/>
          </a:effectLst>
        </p:spPr>
      </p:pic>
      <p:sp>
        <p:nvSpPr>
          <p:cNvPr id="52277" name="Rectangle 1">
            <a:extLst>
              <a:ext uri="{FF2B5EF4-FFF2-40B4-BE49-F238E27FC236}">
                <a16:creationId xmlns:a16="http://schemas.microsoft.com/office/drawing/2014/main" id="{864B7457-E0A5-471C-BAC0-7A7787727D57}"/>
              </a:ext>
            </a:extLst>
          </p:cNvPr>
          <p:cNvSpPr>
            <a:spLocks noChangeArrowheads="1"/>
          </p:cNvSpPr>
          <p:nvPr/>
        </p:nvSpPr>
        <p:spPr bwMode="auto">
          <a:xfrm>
            <a:off x="4211638" y="2813050"/>
            <a:ext cx="4348162" cy="411163"/>
          </a:xfrm>
          <a:prstGeom prst="rect">
            <a:avLst/>
          </a:prstGeom>
          <a:noFill/>
          <a:ln w="381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
        <p:nvSpPr>
          <p:cNvPr id="52278" name="Down Arrow 2">
            <a:extLst>
              <a:ext uri="{FF2B5EF4-FFF2-40B4-BE49-F238E27FC236}">
                <a16:creationId xmlns:a16="http://schemas.microsoft.com/office/drawing/2014/main" id="{DB519FBD-8F40-4502-B686-4C4156C563B6}"/>
              </a:ext>
            </a:extLst>
          </p:cNvPr>
          <p:cNvSpPr>
            <a:spLocks noChangeArrowheads="1"/>
          </p:cNvSpPr>
          <p:nvPr/>
        </p:nvSpPr>
        <p:spPr bwMode="auto">
          <a:xfrm>
            <a:off x="4211638" y="3429000"/>
            <a:ext cx="1008062" cy="1079500"/>
          </a:xfrm>
          <a:prstGeom prst="downArrow">
            <a:avLst>
              <a:gd name="adj1" fmla="val 50000"/>
              <a:gd name="adj2" fmla="val 49974"/>
            </a:avLst>
          </a:prstGeom>
          <a:solidFill>
            <a:srgbClr val="FF0000"/>
          </a:solidFill>
          <a:ln w="57150" algn="ctr">
            <a:solidFill>
              <a:srgbClr val="00B050"/>
            </a:solidFill>
            <a:round/>
            <a:headEnd/>
            <a:tailEnd/>
          </a:ln>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egnaposto numero diapositiva 1">
            <a:extLst>
              <a:ext uri="{FF2B5EF4-FFF2-40B4-BE49-F238E27FC236}">
                <a16:creationId xmlns:a16="http://schemas.microsoft.com/office/drawing/2014/main" id="{362A9BB5-DBBA-4A87-9772-25B21DF26F0A}"/>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7F4133A3-53EA-4B92-A448-A59FE3295B38}" type="slidenum">
              <a:rPr lang="it-IT" altLang="it-IT" sz="1600" smtClean="0">
                <a:solidFill>
                  <a:srgbClr val="FF9900"/>
                </a:solidFill>
              </a:rPr>
              <a:pPr/>
              <a:t>39</a:t>
            </a:fld>
            <a:endParaRPr lang="it-IT" altLang="it-IT" sz="1600">
              <a:solidFill>
                <a:srgbClr val="FF9900"/>
              </a:solidFill>
            </a:endParaRPr>
          </a:p>
        </p:txBody>
      </p:sp>
      <p:sp>
        <p:nvSpPr>
          <p:cNvPr id="53251" name="Text Box 2">
            <a:extLst>
              <a:ext uri="{FF2B5EF4-FFF2-40B4-BE49-F238E27FC236}">
                <a16:creationId xmlns:a16="http://schemas.microsoft.com/office/drawing/2014/main" id="{3D8CD7DA-CA2A-4739-9AD7-8C83FAD192B1}"/>
              </a:ext>
            </a:extLst>
          </p:cNvPr>
          <p:cNvSpPr txBox="1">
            <a:spLocks noChangeArrowheads="1"/>
          </p:cNvSpPr>
          <p:nvPr/>
        </p:nvSpPr>
        <p:spPr bwMode="auto">
          <a:xfrm>
            <a:off x="762000" y="152400"/>
            <a:ext cx="491966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CHE COSA ASPETTARSI IN FUTURO</a:t>
            </a:r>
          </a:p>
        </p:txBody>
      </p:sp>
      <p:sp>
        <p:nvSpPr>
          <p:cNvPr id="53252" name="Text Box 5">
            <a:extLst>
              <a:ext uri="{FF2B5EF4-FFF2-40B4-BE49-F238E27FC236}">
                <a16:creationId xmlns:a16="http://schemas.microsoft.com/office/drawing/2014/main" id="{4883AA7F-1E0F-4B24-9ED1-9319D80FD15E}"/>
              </a:ext>
            </a:extLst>
          </p:cNvPr>
          <p:cNvSpPr txBox="1">
            <a:spLocks noChangeArrowheads="1"/>
          </p:cNvSpPr>
          <p:nvPr/>
        </p:nvSpPr>
        <p:spPr bwMode="auto">
          <a:xfrm>
            <a:off x="369888" y="1082675"/>
            <a:ext cx="83788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26670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896938" indent="-271463">
              <a:spcBef>
                <a:spcPct val="20000"/>
              </a:spcBef>
              <a:buClr>
                <a:srgbClr val="004D82"/>
              </a:buClr>
              <a:buChar char="•"/>
              <a:defRPr>
                <a:solidFill>
                  <a:schemeClr val="tx1"/>
                </a:solidFill>
                <a:latin typeface="Arial" panose="020B0604020202020204" pitchFamily="34" charset="0"/>
              </a:defRPr>
            </a:lvl3pPr>
            <a:lvl4pPr marL="1676400" indent="-228600">
              <a:spcBef>
                <a:spcPct val="20000"/>
              </a:spcBef>
              <a:buClr>
                <a:srgbClr val="004C80"/>
              </a:buClr>
              <a:buChar char="–"/>
              <a:defRPr>
                <a:solidFill>
                  <a:schemeClr val="tx1"/>
                </a:solidFill>
                <a:latin typeface="Arial" panose="020B0604020202020204" pitchFamily="34" charset="0"/>
              </a:defRPr>
            </a:lvl4pPr>
            <a:lvl5pPr marL="2084388" indent="-228600">
              <a:spcBef>
                <a:spcPct val="20000"/>
              </a:spcBef>
              <a:buChar char="»"/>
              <a:defRPr>
                <a:solidFill>
                  <a:schemeClr val="tx1"/>
                </a:solidFill>
                <a:latin typeface="Minion Web"/>
              </a:defRPr>
            </a:lvl5pPr>
            <a:lvl6pPr marL="2541588" indent="-228600" eaLnBrk="0" fontAlgn="base" hangingPunct="0">
              <a:spcBef>
                <a:spcPct val="20000"/>
              </a:spcBef>
              <a:spcAft>
                <a:spcPct val="0"/>
              </a:spcAft>
              <a:buChar char="»"/>
              <a:defRPr>
                <a:solidFill>
                  <a:schemeClr val="tx1"/>
                </a:solidFill>
                <a:latin typeface="Minion Web"/>
              </a:defRPr>
            </a:lvl6pPr>
            <a:lvl7pPr marL="2998788" indent="-228600" eaLnBrk="0" fontAlgn="base" hangingPunct="0">
              <a:spcBef>
                <a:spcPct val="20000"/>
              </a:spcBef>
              <a:spcAft>
                <a:spcPct val="0"/>
              </a:spcAft>
              <a:buChar char="»"/>
              <a:defRPr>
                <a:solidFill>
                  <a:schemeClr val="tx1"/>
                </a:solidFill>
                <a:latin typeface="Minion Web"/>
              </a:defRPr>
            </a:lvl7pPr>
            <a:lvl8pPr marL="3455988" indent="-228600" eaLnBrk="0" fontAlgn="base" hangingPunct="0">
              <a:spcBef>
                <a:spcPct val="20000"/>
              </a:spcBef>
              <a:spcAft>
                <a:spcPct val="0"/>
              </a:spcAft>
              <a:buChar char="»"/>
              <a:defRPr>
                <a:solidFill>
                  <a:schemeClr val="tx1"/>
                </a:solidFill>
                <a:latin typeface="Minion Web"/>
              </a:defRPr>
            </a:lvl8pPr>
            <a:lvl9pPr marL="3913188"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SzPct val="80000"/>
              <a:buFont typeface="Wingdings" panose="05000000000000000000" pitchFamily="2" charset="2"/>
              <a:buNone/>
            </a:pPr>
            <a:r>
              <a:rPr lang="it-IT" altLang="it-IT" b="1">
                <a:solidFill>
                  <a:srgbClr val="003F6E"/>
                </a:solidFill>
              </a:rPr>
              <a:t>Per affrontare il problema del riscaldamento globale che diviene sempre più pressante, due possono essere le risposte:</a:t>
            </a:r>
          </a:p>
          <a:p>
            <a:pPr>
              <a:lnSpc>
                <a:spcPct val="90000"/>
              </a:lnSpc>
              <a:buClr>
                <a:srgbClr val="FF0000"/>
              </a:buClr>
              <a:buSzPct val="80000"/>
              <a:buFont typeface="Wingdings" panose="05000000000000000000" pitchFamily="2" charset="2"/>
              <a:buChar char="l"/>
            </a:pPr>
            <a:endParaRPr lang="it-IT" altLang="it-IT" b="1">
              <a:solidFill>
                <a:srgbClr val="003F6E"/>
              </a:solidFill>
            </a:endParaRPr>
          </a:p>
          <a:p>
            <a:pPr>
              <a:lnSpc>
                <a:spcPct val="90000"/>
              </a:lnSpc>
              <a:buClr>
                <a:srgbClr val="FF0000"/>
              </a:buClr>
              <a:buSzPct val="80000"/>
              <a:buFont typeface="Wingdings" panose="05000000000000000000" pitchFamily="2" charset="2"/>
              <a:buChar char="l"/>
            </a:pPr>
            <a:r>
              <a:rPr lang="it-IT" altLang="it-IT" b="1">
                <a:solidFill>
                  <a:srgbClr val="003F6E"/>
                </a:solidFill>
              </a:rPr>
              <a:t>  </a:t>
            </a:r>
            <a:r>
              <a:rPr lang="it-IT" altLang="it-IT" sz="2200" b="1" u="sng">
                <a:solidFill>
                  <a:srgbClr val="C00000"/>
                </a:solidFill>
              </a:rPr>
              <a:t>ADATTAMENTO AL PROBLEMA</a:t>
            </a:r>
          </a:p>
          <a:p>
            <a:pPr lvl="1">
              <a:lnSpc>
                <a:spcPct val="90000"/>
              </a:lnSpc>
              <a:buClr>
                <a:srgbClr val="FF0000"/>
              </a:buClr>
              <a:buSzPct val="80000"/>
              <a:buFont typeface="Wingdings" panose="05000000000000000000" pitchFamily="2" charset="2"/>
              <a:buNone/>
            </a:pPr>
            <a:r>
              <a:rPr lang="it-IT" altLang="it-IT" b="1">
                <a:solidFill>
                  <a:srgbClr val="003F6E"/>
                </a:solidFill>
              </a:rPr>
              <a:t>Questa azione comporta l’utilizzo continuato dei combustibili fossili cercando nel contempo di attenuare gli effetti del cambiamento climatico (ad es. consolidamento delle coste contro l’innalzamento del livello del mare, difesa del suolo contro i fenomeni atmosferici estremi)</a:t>
            </a:r>
          </a:p>
          <a:p>
            <a:pPr>
              <a:lnSpc>
                <a:spcPct val="90000"/>
              </a:lnSpc>
              <a:buClr>
                <a:srgbClr val="FF0000"/>
              </a:buClr>
              <a:buSzPct val="80000"/>
              <a:buFont typeface="Wingdings" panose="05000000000000000000" pitchFamily="2" charset="2"/>
              <a:buNone/>
            </a:pPr>
            <a:endParaRPr lang="it-IT" altLang="it-IT" b="1">
              <a:solidFill>
                <a:srgbClr val="003F6E"/>
              </a:solidFill>
            </a:endParaRPr>
          </a:p>
          <a:p>
            <a:pPr>
              <a:lnSpc>
                <a:spcPct val="90000"/>
              </a:lnSpc>
              <a:buClr>
                <a:srgbClr val="FF0000"/>
              </a:buClr>
              <a:buSzPct val="80000"/>
              <a:buFont typeface="Wingdings" panose="05000000000000000000" pitchFamily="2" charset="2"/>
              <a:buChar char="l"/>
            </a:pPr>
            <a:r>
              <a:rPr lang="it-IT" altLang="it-IT" b="1">
                <a:solidFill>
                  <a:srgbClr val="003F6E"/>
                </a:solidFill>
              </a:rPr>
              <a:t>  </a:t>
            </a:r>
            <a:r>
              <a:rPr lang="it-IT" altLang="it-IT" sz="2200" b="1" u="sng">
                <a:solidFill>
                  <a:srgbClr val="C00000"/>
                </a:solidFill>
              </a:rPr>
              <a:t>MITIGAZIONE DEL PROBLEMA</a:t>
            </a:r>
          </a:p>
          <a:p>
            <a:pPr lvl="1">
              <a:lnSpc>
                <a:spcPct val="90000"/>
              </a:lnSpc>
              <a:buClr>
                <a:srgbClr val="FF0000"/>
              </a:buClr>
              <a:buSzPct val="80000"/>
              <a:buFont typeface="Wingdings" panose="05000000000000000000" pitchFamily="2" charset="2"/>
              <a:buNone/>
            </a:pPr>
            <a:r>
              <a:rPr lang="it-IT" altLang="it-IT" b="1">
                <a:solidFill>
                  <a:srgbClr val="003F6E"/>
                </a:solidFill>
              </a:rPr>
              <a:t>Questa azione richiede la ristrutturazione globale del sistema energetico a cui siamo abituati implementando le misure menzionate in precedenza</a:t>
            </a:r>
          </a:p>
        </p:txBody>
      </p:sp>
      <p:pic>
        <p:nvPicPr>
          <p:cNvPr id="41989" name="Picture 6" descr="Image result for idea">
            <a:extLst>
              <a:ext uri="{FF2B5EF4-FFF2-40B4-BE49-F238E27FC236}">
                <a16:creationId xmlns:a16="http://schemas.microsoft.com/office/drawing/2014/main" id="{3A7D4CE7-0D34-4348-97D2-6B5C21892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4237038"/>
            <a:ext cx="21431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2F4BC68-9DA0-4A3E-9C08-F6F43AC12F71}"/>
              </a:ext>
            </a:extLst>
          </p:cNvPr>
          <p:cNvSpPr txBox="1">
            <a:spLocks noChangeArrowheads="1"/>
          </p:cNvSpPr>
          <p:nvPr/>
        </p:nvSpPr>
        <p:spPr bwMode="auto">
          <a:xfrm>
            <a:off x="369888" y="5732463"/>
            <a:ext cx="7442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ctr">
              <a:lnSpc>
                <a:spcPct val="90000"/>
              </a:lnSpc>
              <a:spcBef>
                <a:spcPct val="0"/>
              </a:spcBef>
              <a:buClr>
                <a:srgbClr val="FF0000"/>
              </a:buClr>
              <a:buSzPct val="80000"/>
              <a:buFont typeface="Wingdings" panose="05000000000000000000" pitchFamily="2" charset="2"/>
              <a:buNone/>
            </a:pPr>
            <a:endParaRPr lang="it-IT" altLang="it-IT" sz="1800" b="1" i="1" u="sng">
              <a:solidFill>
                <a:srgbClr val="FF0000"/>
              </a:solidFill>
              <a:sym typeface="Wingdings" panose="05000000000000000000" pitchFamily="2" charset="2"/>
            </a:endParaRPr>
          </a:p>
          <a:p>
            <a:pPr algn="ctr">
              <a:lnSpc>
                <a:spcPct val="90000"/>
              </a:lnSpc>
              <a:spcBef>
                <a:spcPct val="0"/>
              </a:spcBef>
              <a:buClr>
                <a:srgbClr val="FF0000"/>
              </a:buClr>
              <a:buSzPct val="80000"/>
              <a:buFont typeface="Wingdings" panose="05000000000000000000" pitchFamily="2" charset="2"/>
              <a:buNone/>
            </a:pPr>
            <a:r>
              <a:rPr lang="it-IT" altLang="it-IT" sz="1800" b="1" i="1" u="sng">
                <a:solidFill>
                  <a:srgbClr val="FF0000"/>
                </a:solidFill>
                <a:sym typeface="Wingdings" panose="05000000000000000000" pitchFamily="2" charset="2"/>
              </a:rPr>
              <a:t>LA BUONA NOTIZIA È CHE IN OGNI CASO CI SARÀ UN BEL PO’ DI LAVORO DA SBRIGARE PER GLI INGEGNERI!</a:t>
            </a:r>
          </a:p>
          <a:p>
            <a:pPr algn="ctr">
              <a:spcBef>
                <a:spcPct val="0"/>
              </a:spcBef>
            </a:pPr>
            <a:endParaRPr lang="en-US" altLang="en-US"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89"/>
                                        </p:tgtEl>
                                        <p:attrNameLst>
                                          <p:attrName>style.visibility</p:attrName>
                                        </p:attrNameLst>
                                      </p:cBhvr>
                                      <p:to>
                                        <p:strVal val="visible"/>
                                      </p:to>
                                    </p:set>
                                    <p:anim calcmode="lin" valueType="num">
                                      <p:cBhvr additive="base">
                                        <p:cTn id="11" dur="500" fill="hold"/>
                                        <p:tgtEl>
                                          <p:spTgt spid="41989"/>
                                        </p:tgtEl>
                                        <p:attrNameLst>
                                          <p:attrName>ppt_x</p:attrName>
                                        </p:attrNameLst>
                                      </p:cBhvr>
                                      <p:tavLst>
                                        <p:tav tm="0">
                                          <p:val>
                                            <p:strVal val="#ppt_x"/>
                                          </p:val>
                                        </p:tav>
                                        <p:tav tm="100000">
                                          <p:val>
                                            <p:strVal val="#ppt_x"/>
                                          </p:val>
                                        </p:tav>
                                      </p:tavLst>
                                    </p:anim>
                                    <p:anim calcmode="lin" valueType="num">
                                      <p:cBhvr additive="base">
                                        <p:cTn id="12" dur="500" fill="hold"/>
                                        <p:tgtEl>
                                          <p:spTgt spid="419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6">
            <a:extLst>
              <a:ext uri="{FF2B5EF4-FFF2-40B4-BE49-F238E27FC236}">
                <a16:creationId xmlns:a16="http://schemas.microsoft.com/office/drawing/2014/main" id="{4FF2FF83-C9BA-4B12-BB2D-6BF3A126A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675" y="1347788"/>
            <a:ext cx="1528763" cy="174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11">
            <a:extLst>
              <a:ext uri="{FF2B5EF4-FFF2-40B4-BE49-F238E27FC236}">
                <a16:creationId xmlns:a16="http://schemas.microsoft.com/office/drawing/2014/main" id="{25F6C0DD-9601-433D-A013-E6D4A8401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0194"/>
          <a:stretch>
            <a:fillRect/>
          </a:stretch>
        </p:blipFill>
        <p:spPr bwMode="auto">
          <a:xfrm>
            <a:off x="4751388" y="5303838"/>
            <a:ext cx="4406900" cy="131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7">
            <a:extLst>
              <a:ext uri="{FF2B5EF4-FFF2-40B4-BE49-F238E27FC236}">
                <a16:creationId xmlns:a16="http://schemas.microsoft.com/office/drawing/2014/main" id="{18E2B53E-8409-44EB-9419-B16C379AC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5192713"/>
            <a:ext cx="1800225" cy="134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9" name="Rectangle 1">
            <a:extLst>
              <a:ext uri="{FF2B5EF4-FFF2-40B4-BE49-F238E27FC236}">
                <a16:creationId xmlns:a16="http://schemas.microsoft.com/office/drawing/2014/main" id="{01A87AD6-72C0-4BAE-8D09-BE5CFE366BF9}"/>
              </a:ext>
            </a:extLst>
          </p:cNvPr>
          <p:cNvSpPr>
            <a:spLocks noChangeArrowheads="1"/>
          </p:cNvSpPr>
          <p:nvPr/>
        </p:nvSpPr>
        <p:spPr bwMode="auto">
          <a:xfrm>
            <a:off x="0" y="1100138"/>
            <a:ext cx="9158288" cy="1920875"/>
          </a:xfrm>
          <a:prstGeom prst="rect">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it-IT" altLang="en-US" sz="1800">
              <a:solidFill>
                <a:srgbClr val="2C5986"/>
              </a:solidFill>
            </a:endParaRPr>
          </a:p>
          <a:p>
            <a:endParaRPr lang="it-IT" altLang="en-US" sz="1800">
              <a:solidFill>
                <a:srgbClr val="2C5986"/>
              </a:solidFill>
            </a:endParaRPr>
          </a:p>
          <a:p>
            <a:endParaRPr lang="it-IT" altLang="en-US" sz="1800">
              <a:solidFill>
                <a:srgbClr val="2C5986"/>
              </a:solidFill>
            </a:endParaRPr>
          </a:p>
          <a:p>
            <a:endParaRPr lang="it-IT" altLang="en-US" sz="1800">
              <a:solidFill>
                <a:srgbClr val="2C5986"/>
              </a:solidFill>
            </a:endParaRPr>
          </a:p>
          <a:p>
            <a:endParaRPr lang="it-IT" altLang="en-US" sz="1800">
              <a:solidFill>
                <a:srgbClr val="2C5986"/>
              </a:solidFill>
            </a:endParaRPr>
          </a:p>
          <a:p>
            <a:endParaRPr lang="it-IT" altLang="en-US" sz="1800">
              <a:solidFill>
                <a:srgbClr val="2C5986"/>
              </a:solidFill>
            </a:endParaRPr>
          </a:p>
        </p:txBody>
      </p:sp>
      <p:sp>
        <p:nvSpPr>
          <p:cNvPr id="100355" name="Rectangle 3">
            <a:extLst>
              <a:ext uri="{FF2B5EF4-FFF2-40B4-BE49-F238E27FC236}">
                <a16:creationId xmlns:a16="http://schemas.microsoft.com/office/drawing/2014/main" id="{570E983A-349E-4868-BA66-34A8C5645E98}"/>
              </a:ext>
            </a:extLst>
          </p:cNvPr>
          <p:cNvSpPr>
            <a:spLocks noGrp="1" noChangeArrowheads="1"/>
          </p:cNvSpPr>
          <p:nvPr>
            <p:ph type="body" idx="1"/>
          </p:nvPr>
        </p:nvSpPr>
        <p:spPr>
          <a:xfrm>
            <a:off x="204788" y="536575"/>
            <a:ext cx="8229600" cy="4525963"/>
          </a:xfrm>
        </p:spPr>
        <p:txBody>
          <a:bodyPr/>
          <a:lstStyle/>
          <a:p>
            <a:pPr>
              <a:defRPr/>
            </a:pPr>
            <a:endParaRPr lang="it-IT" sz="1400" b="1" i="1" dirty="0">
              <a:solidFill>
                <a:srgbClr val="002060"/>
              </a:solidFill>
            </a:endParaRPr>
          </a:p>
          <a:p>
            <a:pPr algn="just">
              <a:defRPr/>
            </a:pPr>
            <a:r>
              <a:rPr lang="it-IT" sz="1800" b="1" i="1" u="sng" dirty="0">
                <a:solidFill>
                  <a:srgbClr val="002060"/>
                </a:solidFill>
              </a:rPr>
              <a:t>Fondamenti di termodinamica:</a:t>
            </a:r>
          </a:p>
          <a:p>
            <a:pPr algn="just">
              <a:defRPr/>
            </a:pPr>
            <a:r>
              <a:rPr lang="it-IT" sz="1600" b="1" i="1" kern="1200" dirty="0">
                <a:solidFill>
                  <a:srgbClr val="002060"/>
                </a:solidFill>
              </a:rPr>
              <a:t>Introduzione</a:t>
            </a:r>
            <a:r>
              <a:rPr lang="it-IT" sz="1600" b="1" kern="1200" dirty="0">
                <a:solidFill>
                  <a:srgbClr val="002060"/>
                </a:solidFill>
              </a:rPr>
              <a:t>: </a:t>
            </a:r>
            <a:r>
              <a:rPr lang="it-IT" sz="1600" kern="1200" dirty="0">
                <a:solidFill>
                  <a:srgbClr val="002060"/>
                </a:solidFill>
              </a:rPr>
              <a:t>Sistema termodinamico, pressione, temperatura, energia interna, entropia. Lavoro e calore. Classificazione dei sistemi termodinamici, equilibrio e trasformazioni termodinamiche. </a:t>
            </a:r>
          </a:p>
          <a:p>
            <a:pPr algn="just">
              <a:defRPr/>
            </a:pPr>
            <a:endParaRPr lang="it-IT" sz="1400" b="1" i="1" kern="1200" dirty="0">
              <a:solidFill>
                <a:srgbClr val="002060"/>
              </a:solidFill>
            </a:endParaRPr>
          </a:p>
          <a:p>
            <a:pPr algn="just">
              <a:defRPr/>
            </a:pPr>
            <a:r>
              <a:rPr lang="it-IT" sz="1600" b="1" i="1" kern="1200" dirty="0">
                <a:solidFill>
                  <a:srgbClr val="002060"/>
                </a:solidFill>
              </a:rPr>
              <a:t>Primo principio della termodinamica.  Trasformazioni politropiche.</a:t>
            </a:r>
            <a:endParaRPr lang="it-IT" sz="1600" b="1" kern="1200" dirty="0">
              <a:solidFill>
                <a:srgbClr val="002060"/>
              </a:solidFill>
            </a:endParaRPr>
          </a:p>
          <a:p>
            <a:pPr algn="just">
              <a:defRPr/>
            </a:pPr>
            <a:r>
              <a:rPr lang="it-IT" sz="1600" b="1" i="1" kern="1200" dirty="0">
                <a:solidFill>
                  <a:srgbClr val="002060"/>
                </a:solidFill>
              </a:rPr>
              <a:t>Secondo principio della termodinamica</a:t>
            </a:r>
            <a:r>
              <a:rPr lang="it-IT" sz="1600" b="1" kern="1200" dirty="0">
                <a:solidFill>
                  <a:srgbClr val="002060"/>
                </a:solidFill>
              </a:rPr>
              <a:t>: </a:t>
            </a:r>
            <a:r>
              <a:rPr lang="it-IT" sz="1600" kern="1200" dirty="0">
                <a:solidFill>
                  <a:srgbClr val="002060"/>
                </a:solidFill>
              </a:rPr>
              <a:t>enunciati di Kelvin-Planck e Clausius. </a:t>
            </a:r>
          </a:p>
          <a:p>
            <a:pPr algn="just">
              <a:defRPr/>
            </a:pPr>
            <a:r>
              <a:rPr lang="it-IT" sz="1600" kern="1200" dirty="0">
                <a:solidFill>
                  <a:srgbClr val="002060"/>
                </a:solidFill>
              </a:rPr>
              <a:t>Non decrescita dell’entropia; bilancio di entropia</a:t>
            </a:r>
            <a:r>
              <a:rPr lang="it-IT" sz="1400" kern="1200" dirty="0">
                <a:solidFill>
                  <a:srgbClr val="002060"/>
                </a:solidFill>
              </a:rPr>
              <a:t>.</a:t>
            </a:r>
          </a:p>
          <a:p>
            <a:pPr algn="just">
              <a:defRPr/>
            </a:pPr>
            <a:r>
              <a:rPr lang="it-IT" sz="1600" b="1" i="1" kern="1200" dirty="0">
                <a:solidFill>
                  <a:srgbClr val="002060"/>
                </a:solidFill>
              </a:rPr>
              <a:t>Proprietà delle sostanze</a:t>
            </a:r>
            <a:r>
              <a:rPr lang="it-IT" sz="1600" b="1" kern="1200" dirty="0">
                <a:solidFill>
                  <a:srgbClr val="002060"/>
                </a:solidFill>
              </a:rPr>
              <a:t>: </a:t>
            </a:r>
            <a:r>
              <a:rPr lang="it-IT" sz="1600" kern="1200" dirty="0">
                <a:solidFill>
                  <a:srgbClr val="002060"/>
                </a:solidFill>
              </a:rPr>
              <a:t>sostanze pure: stati di aggregazione e transizioni di fase. Diagrammi di stato. Equazioni di stato: gas ideali, liquidi, solidi incomprimibili, gas reali.</a:t>
            </a:r>
          </a:p>
          <a:p>
            <a:pPr algn="just">
              <a:defRPr/>
            </a:pPr>
            <a:r>
              <a:rPr lang="it-IT" sz="1600" b="1" i="1" kern="1200" dirty="0">
                <a:solidFill>
                  <a:srgbClr val="002060"/>
                </a:solidFill>
              </a:rPr>
              <a:t>Equazioni di conservazione per i sistemi aperti</a:t>
            </a:r>
            <a:r>
              <a:rPr lang="it-IT" sz="1600" b="1" kern="1200" dirty="0">
                <a:solidFill>
                  <a:srgbClr val="002060"/>
                </a:solidFill>
              </a:rPr>
              <a:t>: </a:t>
            </a:r>
            <a:r>
              <a:rPr lang="it-IT" sz="1600" kern="1200" dirty="0">
                <a:solidFill>
                  <a:srgbClr val="002060"/>
                </a:solidFill>
              </a:rPr>
              <a:t>introduzione, conservazione della massa, della quantità di moto, conservazione </a:t>
            </a:r>
            <a:r>
              <a:rPr lang="it-IT" sz="1600" i="1" kern="1200" dirty="0">
                <a:solidFill>
                  <a:srgbClr val="002060"/>
                </a:solidFill>
              </a:rPr>
              <a:t>e conversione </a:t>
            </a:r>
            <a:r>
              <a:rPr lang="it-IT" sz="1600" kern="1200" dirty="0">
                <a:solidFill>
                  <a:srgbClr val="002060"/>
                </a:solidFill>
              </a:rPr>
              <a:t>dell'energia. </a:t>
            </a:r>
          </a:p>
          <a:p>
            <a:pPr algn="just">
              <a:defRPr/>
            </a:pPr>
            <a:r>
              <a:rPr lang="it-IT" sz="1600" b="1" i="1" kern="1200" dirty="0">
                <a:solidFill>
                  <a:srgbClr val="002060"/>
                </a:solidFill>
                <a:highlight>
                  <a:srgbClr val="C0C0C0"/>
                </a:highlight>
              </a:rPr>
              <a:t>Cenni di fluidodinamica: </a:t>
            </a:r>
            <a:r>
              <a:rPr lang="it-IT" sz="1600" kern="1200" dirty="0">
                <a:solidFill>
                  <a:srgbClr val="002060"/>
                </a:solidFill>
                <a:highlight>
                  <a:srgbClr val="C0C0C0"/>
                </a:highlight>
              </a:rPr>
              <a:t>viscosità, regime di moto laminare e turbolento, perdite di carico</a:t>
            </a:r>
            <a:r>
              <a:rPr lang="it-IT" sz="1600" kern="1200" dirty="0">
                <a:solidFill>
                  <a:srgbClr val="002060"/>
                </a:solidFill>
              </a:rPr>
              <a:t>.</a:t>
            </a:r>
          </a:p>
          <a:p>
            <a:pPr algn="just">
              <a:defRPr/>
            </a:pPr>
            <a:r>
              <a:rPr lang="it-IT" sz="1600" b="1" i="1" kern="1200" dirty="0">
                <a:solidFill>
                  <a:srgbClr val="002060"/>
                </a:solidFill>
              </a:rPr>
              <a:t>Cicli termodinamici</a:t>
            </a:r>
            <a:r>
              <a:rPr lang="it-IT" sz="1600" b="1" kern="1200" dirty="0">
                <a:solidFill>
                  <a:srgbClr val="002060"/>
                </a:solidFill>
              </a:rPr>
              <a:t>: </a:t>
            </a:r>
            <a:r>
              <a:rPr lang="it-IT" sz="1600" kern="1200" dirty="0">
                <a:solidFill>
                  <a:srgbClr val="002060"/>
                </a:solidFill>
              </a:rPr>
              <a:t>introduzione, ciclo di Carnot. Cicli diretti: cicli Rankine e Joule-Brayton; </a:t>
            </a:r>
            <a:r>
              <a:rPr lang="it-IT" sz="1600" kern="1200" dirty="0">
                <a:solidFill>
                  <a:srgbClr val="002060"/>
                </a:solidFill>
                <a:highlight>
                  <a:srgbClr val="C0C0C0"/>
                </a:highlight>
              </a:rPr>
              <a:t>rigenerazione; cenno ad altri cicli. </a:t>
            </a:r>
            <a:r>
              <a:rPr lang="it-IT" sz="1600" kern="1200" dirty="0">
                <a:solidFill>
                  <a:srgbClr val="002060"/>
                </a:solidFill>
              </a:rPr>
              <a:t>Rendimenti di primo e secondo principio</a:t>
            </a:r>
          </a:p>
          <a:p>
            <a:pPr algn="just">
              <a:defRPr/>
            </a:pPr>
            <a:endParaRPr lang="it-IT" sz="1400" kern="1200" dirty="0">
              <a:solidFill>
                <a:srgbClr val="002060"/>
              </a:solidFill>
            </a:endParaRPr>
          </a:p>
          <a:p>
            <a:pPr>
              <a:defRPr/>
            </a:pPr>
            <a:endParaRPr lang="it-IT" sz="1400" dirty="0"/>
          </a:p>
          <a:p>
            <a:pPr algn="just">
              <a:defRPr/>
            </a:pPr>
            <a:endParaRPr lang="it-IT" sz="1400" dirty="0"/>
          </a:p>
          <a:p>
            <a:pPr algn="just">
              <a:defRPr/>
            </a:pPr>
            <a:endParaRPr lang="it-IT" sz="1400" dirty="0"/>
          </a:p>
          <a:p>
            <a:pPr algn="just">
              <a:defRPr/>
            </a:pPr>
            <a:endParaRPr lang="it-IT" sz="1400" dirty="0"/>
          </a:p>
          <a:p>
            <a:pPr>
              <a:defRPr/>
            </a:pPr>
            <a:endParaRPr lang="it-IT" sz="1400" dirty="0"/>
          </a:p>
          <a:p>
            <a:pPr algn="just" eaLnBrk="1" hangingPunct="1">
              <a:lnSpc>
                <a:spcPct val="80000"/>
              </a:lnSpc>
              <a:defRPr/>
            </a:pPr>
            <a:endParaRPr lang="it-IT" sz="1400" dirty="0"/>
          </a:p>
        </p:txBody>
      </p:sp>
      <p:sp>
        <p:nvSpPr>
          <p:cNvPr id="11271" name="Rectangle 2">
            <a:extLst>
              <a:ext uri="{FF2B5EF4-FFF2-40B4-BE49-F238E27FC236}">
                <a16:creationId xmlns:a16="http://schemas.microsoft.com/office/drawing/2014/main" id="{D3A4ED28-A9B1-489E-8367-4167EFE5FD35}"/>
              </a:ext>
            </a:extLst>
          </p:cNvPr>
          <p:cNvSpPr>
            <a:spLocks noChangeArrowheads="1"/>
          </p:cNvSpPr>
          <p:nvPr/>
        </p:nvSpPr>
        <p:spPr bwMode="auto">
          <a:xfrm>
            <a:off x="3419475" y="1695450"/>
            <a:ext cx="3779838" cy="277813"/>
          </a:xfrm>
          <a:prstGeom prst="rect">
            <a:avLst/>
          </a:prstGeom>
          <a:noFill/>
          <a:ln w="444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r>
              <a:rPr lang="it-IT" altLang="en-US" sz="1800" b="1">
                <a:solidFill>
                  <a:srgbClr val="2C5986"/>
                </a:solidFill>
              </a:rPr>
              <a:t>RIPASSO TERMODINAMICA</a:t>
            </a:r>
            <a:endParaRPr lang="en-US" altLang="en-US" sz="1800" b="1">
              <a:solidFill>
                <a:srgbClr val="2C5986"/>
              </a:solidFill>
            </a:endParaRPr>
          </a:p>
        </p:txBody>
      </p:sp>
      <p:pic>
        <p:nvPicPr>
          <p:cNvPr id="11272" name="Picture 12">
            <a:extLst>
              <a:ext uri="{FF2B5EF4-FFF2-40B4-BE49-F238E27FC236}">
                <a16:creationId xmlns:a16="http://schemas.microsoft.com/office/drawing/2014/main" id="{57384372-C13A-420C-A5FB-872AF0658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750" y="5516563"/>
            <a:ext cx="23812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a:extLst>
              <a:ext uri="{FF2B5EF4-FFF2-40B4-BE49-F238E27FC236}">
                <a16:creationId xmlns:a16="http://schemas.microsoft.com/office/drawing/2014/main" id="{805ECC7A-6C66-45DC-A194-E2D279C23531}"/>
              </a:ext>
            </a:extLst>
          </p:cNvPr>
          <p:cNvSpPr txBox="1">
            <a:spLocks noChangeArrowheads="1"/>
          </p:cNvSpPr>
          <p:nvPr/>
        </p:nvSpPr>
        <p:spPr bwMode="auto">
          <a:xfrm>
            <a:off x="763588" y="152400"/>
            <a:ext cx="8075612" cy="925513"/>
          </a:xfrm>
          <a:prstGeom prst="rect">
            <a:avLst/>
          </a:prstGeom>
          <a:noFill/>
          <a:ln>
            <a:noFill/>
          </a:ln>
        </p:spPr>
        <p:txBody>
          <a:bodyPr lIns="0" tIns="0" rIns="0" bIns="0"/>
          <a:lst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a:lstStyle>
          <a:p>
            <a:pPr eaLnBrk="1" hangingPunct="1">
              <a:defRPr/>
            </a:pPr>
            <a:r>
              <a:rPr lang="it-IT" altLang="en-US" sz="2000" kern="0" dirty="0"/>
              <a:t>Programma del corso</a:t>
            </a:r>
          </a:p>
        </p:txBody>
      </p:sp>
      <p:sp>
        <p:nvSpPr>
          <p:cNvPr id="11274" name="Slide Number Placeholder 1">
            <a:extLst>
              <a:ext uri="{FF2B5EF4-FFF2-40B4-BE49-F238E27FC236}">
                <a16:creationId xmlns:a16="http://schemas.microsoft.com/office/drawing/2014/main" id="{C46D769C-6918-4378-BCE0-D981E6FB756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F352F74-2DF9-4454-BEEF-2101218B1689}" type="slidenum">
              <a:rPr lang="it-IT" altLang="it-IT" sz="1600" smtClean="0">
                <a:solidFill>
                  <a:srgbClr val="FF9900"/>
                </a:solidFill>
              </a:rPr>
              <a:pPr/>
              <a:t>4</a:t>
            </a:fld>
            <a:endParaRPr lang="it-IT" altLang="it-IT" sz="1600">
              <a:solidFill>
                <a:srgbClr val="FF99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BE886A7-C0A5-4DB7-B66C-E2549E47A426}"/>
              </a:ext>
            </a:extLst>
          </p:cNvPr>
          <p:cNvSpPr>
            <a:spLocks noGrp="1" noChangeAspect="1" noChangeArrowheads="1"/>
          </p:cNvSpPr>
          <p:nvPr>
            <p:ph type="title"/>
          </p:nvPr>
        </p:nvSpPr>
        <p:spPr>
          <a:xfrm>
            <a:off x="1331913" y="2997200"/>
            <a:ext cx="5943600" cy="838200"/>
          </a:xfrm>
        </p:spPr>
        <p:txBody>
          <a:bodyPr/>
          <a:lstStyle/>
          <a:p>
            <a:pPr algn="ctr"/>
            <a:r>
              <a:rPr lang="en-US" altLang="it-IT" sz="5400"/>
              <a:t>BACK-UP SLIDES</a:t>
            </a:r>
          </a:p>
        </p:txBody>
      </p:sp>
      <p:sp>
        <p:nvSpPr>
          <p:cNvPr id="54275" name="Slide Number Placeholder 1">
            <a:extLst>
              <a:ext uri="{FF2B5EF4-FFF2-40B4-BE49-F238E27FC236}">
                <a16:creationId xmlns:a16="http://schemas.microsoft.com/office/drawing/2014/main" id="{9CE6CF71-1DB7-4868-9ACC-53CF0E48B03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2072B82D-E27E-4C33-A997-41AD517F7255}" type="slidenum">
              <a:rPr lang="it-IT" altLang="it-IT" sz="1600" smtClean="0">
                <a:solidFill>
                  <a:srgbClr val="FF9900"/>
                </a:solidFill>
              </a:rPr>
              <a:pPr/>
              <a:t>40</a:t>
            </a:fld>
            <a:endParaRPr lang="it-IT" altLang="it-IT" sz="1600">
              <a:solidFill>
                <a:srgbClr val="FF99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egnaposto numero diapositiva 1">
            <a:extLst>
              <a:ext uri="{FF2B5EF4-FFF2-40B4-BE49-F238E27FC236}">
                <a16:creationId xmlns:a16="http://schemas.microsoft.com/office/drawing/2014/main" id="{C1EEAD0B-8997-491B-8E63-D556762ABA42}"/>
              </a:ext>
            </a:extLst>
          </p:cNvPr>
          <p:cNvSpPr>
            <a:spLocks noGrp="1"/>
          </p:cNvSpPr>
          <p:nvPr>
            <p:ph type="sldNum" sz="quarter" idx="10"/>
          </p:nvPr>
        </p:nvSpPr>
        <p:spPr>
          <a:xfrm>
            <a:off x="8732838" y="260350"/>
            <a:ext cx="1304925"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CE596DD0-3DC4-44A4-B3DD-C2569E24180D}" type="slidenum">
              <a:rPr lang="it-IT" altLang="it-IT" sz="1600" smtClean="0">
                <a:solidFill>
                  <a:srgbClr val="FF9900"/>
                </a:solidFill>
              </a:rPr>
              <a:pPr/>
              <a:t>41</a:t>
            </a:fld>
            <a:endParaRPr lang="it-IT" altLang="it-IT" sz="1600">
              <a:solidFill>
                <a:srgbClr val="FF9900"/>
              </a:solidFill>
            </a:endParaRPr>
          </a:p>
        </p:txBody>
      </p:sp>
      <p:sp>
        <p:nvSpPr>
          <p:cNvPr id="55299" name="Text Box 2">
            <a:extLst>
              <a:ext uri="{FF2B5EF4-FFF2-40B4-BE49-F238E27FC236}">
                <a16:creationId xmlns:a16="http://schemas.microsoft.com/office/drawing/2014/main" id="{0CD0C108-F214-4ED2-A15E-0E557256A9DA}"/>
              </a:ext>
            </a:extLst>
          </p:cNvPr>
          <p:cNvSpPr txBox="1">
            <a:spLocks noChangeArrowheads="1"/>
          </p:cNvSpPr>
          <p:nvPr/>
        </p:nvSpPr>
        <p:spPr bwMode="auto">
          <a:xfrm>
            <a:off x="762000" y="152400"/>
            <a:ext cx="8382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en-US" altLang="it-IT" sz="2200" b="1">
                <a:solidFill>
                  <a:srgbClr val="003F6E"/>
                </a:solidFill>
              </a:rPr>
              <a:t>LINKS</a:t>
            </a:r>
          </a:p>
        </p:txBody>
      </p:sp>
      <p:sp>
        <p:nvSpPr>
          <p:cNvPr id="55300" name="Text Box 5">
            <a:extLst>
              <a:ext uri="{FF2B5EF4-FFF2-40B4-BE49-F238E27FC236}">
                <a16:creationId xmlns:a16="http://schemas.microsoft.com/office/drawing/2014/main" id="{EEBF401F-87C5-41E9-B561-E53976A75031}"/>
              </a:ext>
            </a:extLst>
          </p:cNvPr>
          <p:cNvSpPr txBox="1">
            <a:spLocks noChangeArrowheads="1"/>
          </p:cNvSpPr>
          <p:nvPr/>
        </p:nvSpPr>
        <p:spPr bwMode="auto">
          <a:xfrm>
            <a:off x="369888" y="1220788"/>
            <a:ext cx="8378825"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58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r>
              <a:rPr lang="it-IT" altLang="it-IT">
                <a:solidFill>
                  <a:srgbClr val="2C5986"/>
                </a:solidFill>
              </a:rPr>
              <a:t>www.iea.org</a:t>
            </a:r>
          </a:p>
          <a:p>
            <a:endParaRPr lang="it-IT" altLang="it-IT">
              <a:solidFill>
                <a:srgbClr val="2C5986"/>
              </a:solidFill>
            </a:endParaRPr>
          </a:p>
          <a:p>
            <a:r>
              <a:rPr lang="it-IT" altLang="it-IT">
                <a:solidFill>
                  <a:srgbClr val="2C5986"/>
                </a:solidFill>
              </a:rPr>
              <a:t>www.bp.com (“statistical review”)</a:t>
            </a:r>
          </a:p>
          <a:p>
            <a:endParaRPr lang="it-IT" altLang="it-IT">
              <a:solidFill>
                <a:srgbClr val="2C5986"/>
              </a:solidFill>
            </a:endParaRPr>
          </a:p>
          <a:p>
            <a:r>
              <a:rPr lang="it-IT" altLang="it-IT">
                <a:solidFill>
                  <a:srgbClr val="2C5986"/>
                </a:solidFill>
              </a:rPr>
              <a:t>http://dgerm.sviluppoeconomico.gov.it</a:t>
            </a:r>
          </a:p>
          <a:p>
            <a:endParaRPr lang="it-IT" altLang="it-IT">
              <a:solidFill>
                <a:srgbClr val="2C5986"/>
              </a:solidFill>
            </a:endParaRPr>
          </a:p>
          <a:p>
            <a:r>
              <a:rPr lang="it-IT" altLang="it-IT">
                <a:solidFill>
                  <a:srgbClr val="2C5986"/>
                </a:solidFill>
              </a:rPr>
              <a:t>www.terna.it</a:t>
            </a:r>
          </a:p>
          <a:p>
            <a:endParaRPr lang="it-IT" altLang="it-IT">
              <a:solidFill>
                <a:srgbClr val="2C5986"/>
              </a:solidFill>
            </a:endParaRPr>
          </a:p>
          <a:p>
            <a:r>
              <a:rPr lang="it-IT" altLang="it-IT">
                <a:solidFill>
                  <a:srgbClr val="2C5986"/>
                </a:solidFill>
              </a:rPr>
              <a:t>www.gse.it</a:t>
            </a:r>
          </a:p>
          <a:p>
            <a:endParaRPr lang="it-IT" altLang="it-IT">
              <a:solidFill>
                <a:srgbClr val="2C5986"/>
              </a:solidFill>
            </a:endParaRPr>
          </a:p>
          <a:p>
            <a:r>
              <a:rPr lang="it-IT" altLang="it-IT">
                <a:solidFill>
                  <a:srgbClr val="2C5986"/>
                </a:solidFill>
              </a:rPr>
              <a:t>http://epp.eurostat.ec.europa.eu/portal/page/portal/eurostat/home</a:t>
            </a:r>
          </a:p>
          <a:p>
            <a:endParaRPr lang="it-IT" altLang="it-IT">
              <a:solidFill>
                <a:srgbClr val="2C5986"/>
              </a:solidFill>
            </a:endParaRPr>
          </a:p>
          <a:p>
            <a:r>
              <a:rPr lang="it-IT" altLang="it-IT">
                <a:solidFill>
                  <a:srgbClr val="2C5986"/>
                </a:solidFill>
              </a:rPr>
              <a:t>http://www.ren21.net/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02AAD3FF-8E8A-4630-ABE4-22933EB3E566}"/>
              </a:ext>
            </a:extLst>
          </p:cNvPr>
          <p:cNvSpPr>
            <a:spLocks noGrp="1" noChangeArrowheads="1"/>
          </p:cNvSpPr>
          <p:nvPr>
            <p:ph type="body" idx="1"/>
          </p:nvPr>
        </p:nvSpPr>
        <p:spPr>
          <a:xfrm>
            <a:off x="250825" y="379413"/>
            <a:ext cx="8713788" cy="4525962"/>
          </a:xfrm>
        </p:spPr>
        <p:txBody>
          <a:bodyPr/>
          <a:lstStyle/>
          <a:p>
            <a:pPr>
              <a:defRPr/>
            </a:pPr>
            <a:endParaRPr lang="it-IT" altLang="en-US" sz="1400" b="1" i="1" dirty="0"/>
          </a:p>
          <a:p>
            <a:pPr>
              <a:defRPr/>
            </a:pPr>
            <a:endParaRPr lang="it-IT" altLang="en-US" sz="1400" dirty="0"/>
          </a:p>
          <a:p>
            <a:pPr algn="just">
              <a:defRPr/>
            </a:pPr>
            <a:r>
              <a:rPr lang="it-IT" altLang="en-US" sz="1600" u="sng" dirty="0">
                <a:solidFill>
                  <a:srgbClr val="002060"/>
                </a:solidFill>
              </a:rPr>
              <a:t> </a:t>
            </a:r>
            <a:r>
              <a:rPr lang="it-IT" altLang="en-US" b="1" i="1" u="sng" dirty="0">
                <a:solidFill>
                  <a:srgbClr val="002060"/>
                </a:solidFill>
              </a:rPr>
              <a:t>Trasmissione del calore: </a:t>
            </a:r>
          </a:p>
          <a:p>
            <a:pPr algn="just">
              <a:defRPr/>
            </a:pPr>
            <a:r>
              <a:rPr lang="it-IT" altLang="en-US" sz="1600" dirty="0">
                <a:solidFill>
                  <a:srgbClr val="002060"/>
                </a:solidFill>
              </a:rPr>
              <a:t>Generalità sui meccanismi di scambio termico.</a:t>
            </a:r>
          </a:p>
          <a:p>
            <a:pPr algn="just">
              <a:defRPr/>
            </a:pPr>
            <a:endParaRPr lang="it-IT" altLang="en-US" sz="1600" b="1" i="1" dirty="0">
              <a:solidFill>
                <a:srgbClr val="002060"/>
              </a:solidFill>
            </a:endParaRPr>
          </a:p>
          <a:p>
            <a:pPr algn="just">
              <a:defRPr/>
            </a:pPr>
            <a:r>
              <a:rPr lang="it-IT" altLang="en-US" sz="1600" b="1" i="1" dirty="0">
                <a:solidFill>
                  <a:srgbClr val="002060"/>
                </a:solidFill>
              </a:rPr>
              <a:t>Conduzione</a:t>
            </a:r>
            <a:r>
              <a:rPr lang="it-IT" altLang="en-US" sz="1600" b="1" dirty="0">
                <a:solidFill>
                  <a:srgbClr val="002060"/>
                </a:solidFill>
              </a:rPr>
              <a:t>: </a:t>
            </a:r>
            <a:r>
              <a:rPr lang="it-IT" altLang="en-US" sz="1600" dirty="0">
                <a:solidFill>
                  <a:srgbClr val="002060"/>
                </a:solidFill>
              </a:rPr>
              <a:t>legge di Fourier; equazione della conduzione; grandezze adimensionali caratteristiche; conduzione in regime stazionario; resistenza termica;  trasmissione del calore in superfici alettate. Approccio a parametri concentrati per stati non stazionari.</a:t>
            </a:r>
          </a:p>
          <a:p>
            <a:pPr algn="just">
              <a:defRPr/>
            </a:pPr>
            <a:endParaRPr lang="it-IT" altLang="en-US" sz="1600" dirty="0">
              <a:solidFill>
                <a:srgbClr val="002060"/>
              </a:solidFill>
            </a:endParaRPr>
          </a:p>
          <a:p>
            <a:pPr algn="just">
              <a:defRPr/>
            </a:pPr>
            <a:r>
              <a:rPr lang="it-IT" altLang="en-US" sz="1600" b="1" i="1" dirty="0">
                <a:solidFill>
                  <a:srgbClr val="002060"/>
                </a:solidFill>
              </a:rPr>
              <a:t>Convezione</a:t>
            </a:r>
            <a:r>
              <a:rPr lang="it-IT" altLang="en-US" sz="1600" b="1" dirty="0">
                <a:solidFill>
                  <a:srgbClr val="002060"/>
                </a:solidFill>
              </a:rPr>
              <a:t>: </a:t>
            </a:r>
            <a:r>
              <a:rPr lang="it-IT" altLang="en-US" sz="1600" dirty="0">
                <a:solidFill>
                  <a:srgbClr val="002060"/>
                </a:solidFill>
              </a:rPr>
              <a:t>caratteristiche della convezione; introduzione alla similitudine termofluidodinamica; grandezze adimensionali caratteristiche; convezione forzata, naturale e mista. Applicazione al flusso all'interno di condotti. </a:t>
            </a:r>
            <a:r>
              <a:rPr lang="it-IT" altLang="en-US" sz="1600" dirty="0">
                <a:solidFill>
                  <a:srgbClr val="002060"/>
                </a:solidFill>
                <a:highlight>
                  <a:srgbClr val="C0C0C0"/>
                </a:highlight>
              </a:rPr>
              <a:t>Cenni a scambio bifase (ebollizione)</a:t>
            </a:r>
          </a:p>
          <a:p>
            <a:pPr algn="just">
              <a:defRPr/>
            </a:pPr>
            <a:endParaRPr lang="it-IT" altLang="en-US" sz="1600" dirty="0">
              <a:solidFill>
                <a:srgbClr val="002060"/>
              </a:solidFill>
            </a:endParaRPr>
          </a:p>
          <a:p>
            <a:pPr algn="just">
              <a:defRPr/>
            </a:pPr>
            <a:r>
              <a:rPr lang="it-IT" altLang="en-US" sz="1600" b="1" i="1" dirty="0">
                <a:solidFill>
                  <a:srgbClr val="002060"/>
                </a:solidFill>
                <a:highlight>
                  <a:srgbClr val="C0C0C0"/>
                </a:highlight>
              </a:rPr>
              <a:t>Irraggiamento:</a:t>
            </a:r>
            <a:r>
              <a:rPr lang="it-IT" altLang="en-US" sz="1600" b="1" dirty="0">
                <a:solidFill>
                  <a:srgbClr val="002060"/>
                </a:solidFill>
                <a:highlight>
                  <a:srgbClr val="C0C0C0"/>
                </a:highlight>
              </a:rPr>
              <a:t> </a:t>
            </a:r>
            <a:r>
              <a:rPr lang="it-IT" altLang="en-US" sz="1600" dirty="0">
                <a:solidFill>
                  <a:srgbClr val="002060"/>
                </a:solidFill>
                <a:highlight>
                  <a:srgbClr val="C0C0C0"/>
                </a:highlight>
              </a:rPr>
              <a:t>cenni sulla</a:t>
            </a:r>
            <a:r>
              <a:rPr lang="it-IT" altLang="en-US" sz="1600" b="1" dirty="0">
                <a:solidFill>
                  <a:srgbClr val="002060"/>
                </a:solidFill>
                <a:highlight>
                  <a:srgbClr val="C0C0C0"/>
                </a:highlight>
              </a:rPr>
              <a:t> </a:t>
            </a:r>
            <a:r>
              <a:rPr lang="it-IT" altLang="en-US" sz="1600" dirty="0">
                <a:solidFill>
                  <a:srgbClr val="002060"/>
                </a:solidFill>
                <a:highlight>
                  <a:srgbClr val="C0C0C0"/>
                </a:highlight>
              </a:rPr>
              <a:t>trasmissione del calore per irraggiamento</a:t>
            </a:r>
          </a:p>
          <a:p>
            <a:pPr algn="just" eaLnBrk="1" hangingPunct="1">
              <a:lnSpc>
                <a:spcPct val="80000"/>
              </a:lnSpc>
              <a:defRPr/>
            </a:pPr>
            <a:endParaRPr lang="it-IT" altLang="en-US" sz="1400" dirty="0"/>
          </a:p>
        </p:txBody>
      </p:sp>
      <p:pic>
        <p:nvPicPr>
          <p:cNvPr id="13315" name="Picture 3">
            <a:extLst>
              <a:ext uri="{FF2B5EF4-FFF2-40B4-BE49-F238E27FC236}">
                <a16:creationId xmlns:a16="http://schemas.microsoft.com/office/drawing/2014/main" id="{B175ECDC-FE7F-49FB-A1B3-B0D34DA9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4302125"/>
            <a:ext cx="270668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AutoShape 2" descr="Image result for heat transfer">
            <a:extLst>
              <a:ext uri="{FF2B5EF4-FFF2-40B4-BE49-F238E27FC236}">
                <a16:creationId xmlns:a16="http://schemas.microsoft.com/office/drawing/2014/main" id="{474285A9-6CC1-47A2-A140-3A1B563D78FA}"/>
              </a:ext>
            </a:extLst>
          </p:cNvPr>
          <p:cNvSpPr>
            <a:spLocks noChangeAspect="1" noChangeArrowheads="1"/>
          </p:cNvSpPr>
          <p:nvPr/>
        </p:nvSpPr>
        <p:spPr bwMode="auto">
          <a:xfrm>
            <a:off x="155575" y="-2841625"/>
            <a:ext cx="78009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endParaRPr lang="en-US" altLang="en-US" sz="1800">
              <a:solidFill>
                <a:srgbClr val="2C5986"/>
              </a:solidFill>
            </a:endParaRPr>
          </a:p>
        </p:txBody>
      </p:sp>
      <p:pic>
        <p:nvPicPr>
          <p:cNvPr id="13317" name="Picture 3">
            <a:extLst>
              <a:ext uri="{FF2B5EF4-FFF2-40B4-BE49-F238E27FC236}">
                <a16:creationId xmlns:a16="http://schemas.microsoft.com/office/drawing/2014/main" id="{5D273AA2-C8BC-4E10-A047-930004954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4270375"/>
            <a:ext cx="2616200" cy="198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7">
            <a:extLst>
              <a:ext uri="{FF2B5EF4-FFF2-40B4-BE49-F238E27FC236}">
                <a16:creationId xmlns:a16="http://schemas.microsoft.com/office/drawing/2014/main" id="{16CA968C-1633-43CA-8D92-2251A8DD1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4344988"/>
            <a:ext cx="1346200" cy="1951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2">
            <a:extLst>
              <a:ext uri="{FF2B5EF4-FFF2-40B4-BE49-F238E27FC236}">
                <a16:creationId xmlns:a16="http://schemas.microsoft.com/office/drawing/2014/main" id="{026FC2FA-08DC-47AD-BB90-1EB0CB6EB9AD}"/>
              </a:ext>
            </a:extLst>
          </p:cNvPr>
          <p:cNvSpPr txBox="1">
            <a:spLocks noChangeArrowheads="1"/>
          </p:cNvSpPr>
          <p:nvPr/>
        </p:nvSpPr>
        <p:spPr bwMode="auto">
          <a:xfrm>
            <a:off x="763588" y="152400"/>
            <a:ext cx="8075612" cy="925513"/>
          </a:xfrm>
          <a:prstGeom prst="rect">
            <a:avLst/>
          </a:prstGeom>
          <a:noFill/>
          <a:ln>
            <a:noFill/>
          </a:ln>
        </p:spPr>
        <p:txBody>
          <a:bodyPr lIns="0" tIns="0" rIns="0" bIns="0"/>
          <a:lst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a:lstStyle>
          <a:p>
            <a:pPr eaLnBrk="1" hangingPunct="1">
              <a:defRPr/>
            </a:pPr>
            <a:r>
              <a:rPr lang="it-IT" altLang="en-US" sz="2000" kern="0" dirty="0"/>
              <a:t>Programma del corso</a:t>
            </a:r>
          </a:p>
        </p:txBody>
      </p:sp>
      <p:sp>
        <p:nvSpPr>
          <p:cNvPr id="13320" name="Slide Number Placeholder 1">
            <a:extLst>
              <a:ext uri="{FF2B5EF4-FFF2-40B4-BE49-F238E27FC236}">
                <a16:creationId xmlns:a16="http://schemas.microsoft.com/office/drawing/2014/main" id="{3625DB2C-B40A-4FC8-8727-57CFE6F8F54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62E34C46-A67B-44E0-8552-75FF19EC4CF5}" type="slidenum">
              <a:rPr lang="it-IT" altLang="it-IT" sz="1600" smtClean="0">
                <a:solidFill>
                  <a:srgbClr val="FF9900"/>
                </a:solidFill>
              </a:rPr>
              <a:pPr/>
              <a:t>5</a:t>
            </a:fld>
            <a:endParaRPr lang="it-IT" altLang="it-IT" sz="1600">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475C60B8-3F96-4A37-AD43-B39B9E225991}"/>
              </a:ext>
            </a:extLst>
          </p:cNvPr>
          <p:cNvSpPr>
            <a:spLocks noGrp="1" noChangeArrowheads="1"/>
          </p:cNvSpPr>
          <p:nvPr>
            <p:ph type="body" idx="1"/>
          </p:nvPr>
        </p:nvSpPr>
        <p:spPr>
          <a:xfrm>
            <a:off x="519113" y="981075"/>
            <a:ext cx="8624887" cy="5145088"/>
          </a:xfrm>
        </p:spPr>
        <p:txBody>
          <a:bodyPr/>
          <a:lstStyle/>
          <a:p>
            <a:pPr eaLnBrk="1" hangingPunct="1">
              <a:buFontTx/>
              <a:buChar char="•"/>
            </a:pPr>
            <a:r>
              <a:rPr lang="it-IT" altLang="en-US">
                <a:solidFill>
                  <a:srgbClr val="002060"/>
                </a:solidFill>
              </a:rPr>
              <a:t>Lezioni “tradizionali”</a:t>
            </a:r>
          </a:p>
          <a:p>
            <a:pPr eaLnBrk="1" hangingPunct="1">
              <a:buFontTx/>
              <a:buChar char="•"/>
            </a:pPr>
            <a:r>
              <a:rPr lang="it-IT" altLang="en-US">
                <a:solidFill>
                  <a:srgbClr val="002060"/>
                </a:solidFill>
              </a:rPr>
              <a:t>Esercitazioni numeriche</a:t>
            </a:r>
          </a:p>
          <a:p>
            <a:pPr lvl="1" eaLnBrk="1" hangingPunct="1"/>
            <a:r>
              <a:rPr lang="it-IT" altLang="en-US" sz="2400" i="1" u="sng">
                <a:solidFill>
                  <a:srgbClr val="002060"/>
                </a:solidFill>
              </a:rPr>
              <a:t>NB non esiste un giorno fisso per le esercitazioni!</a:t>
            </a:r>
          </a:p>
          <a:p>
            <a:pPr eaLnBrk="1" hangingPunct="1"/>
            <a:endParaRPr lang="it-IT" altLang="en-US">
              <a:solidFill>
                <a:srgbClr val="002060"/>
              </a:solidFill>
            </a:endParaRPr>
          </a:p>
          <a:p>
            <a:pPr eaLnBrk="1" hangingPunct="1">
              <a:buFontTx/>
              <a:buChar char="•"/>
            </a:pPr>
            <a:r>
              <a:rPr lang="it-IT" altLang="en-US">
                <a:solidFill>
                  <a:srgbClr val="002060"/>
                </a:solidFill>
              </a:rPr>
              <a:t>Esame scritto alla fine del corso </a:t>
            </a:r>
            <a:r>
              <a:rPr lang="it-IT" altLang="en-US" b="1" i="1">
                <a:solidFill>
                  <a:srgbClr val="FF0000"/>
                </a:solidFill>
              </a:rPr>
              <a:t>(Iscriversi!!!!)</a:t>
            </a:r>
          </a:p>
          <a:p>
            <a:pPr lvl="1">
              <a:buFont typeface="Arial" panose="020B0604020202020204" pitchFamily="34" charset="0"/>
              <a:buChar char="•"/>
            </a:pPr>
            <a:r>
              <a:rPr lang="it-IT" altLang="en-US" sz="2400">
                <a:solidFill>
                  <a:srgbClr val="002060"/>
                </a:solidFill>
              </a:rPr>
              <a:t>ARGOMENTI DELL’INTERO CORSO, SCRITTO</a:t>
            </a:r>
          </a:p>
          <a:p>
            <a:pPr eaLnBrk="1" hangingPunct="1">
              <a:buFont typeface="Wingdings" panose="05000000000000000000" pitchFamily="2" charset="2"/>
              <a:buNone/>
            </a:pPr>
            <a:r>
              <a:rPr lang="it-IT" altLang="en-US" i="1">
                <a:solidFill>
                  <a:srgbClr val="002060"/>
                </a:solidFill>
              </a:rPr>
              <a:t>		</a:t>
            </a:r>
            <a:r>
              <a:rPr lang="it-IT" altLang="en-US" u="sng">
                <a:solidFill>
                  <a:srgbClr val="002060"/>
                </a:solidFill>
              </a:rPr>
              <a:t>esercizi numerici</a:t>
            </a:r>
            <a:r>
              <a:rPr lang="it-IT" altLang="en-US">
                <a:solidFill>
                  <a:srgbClr val="002060"/>
                </a:solidFill>
              </a:rPr>
              <a:t>+</a:t>
            </a:r>
            <a:r>
              <a:rPr lang="it-IT" altLang="en-US" u="sng">
                <a:solidFill>
                  <a:srgbClr val="002060"/>
                </a:solidFill>
              </a:rPr>
              <a:t>domande aperte</a:t>
            </a:r>
            <a:r>
              <a:rPr lang="it-IT" altLang="en-US">
                <a:solidFill>
                  <a:srgbClr val="002060"/>
                </a:solidFill>
              </a:rPr>
              <a:t>+</a:t>
            </a:r>
            <a:r>
              <a:rPr lang="it-IT" altLang="en-US" u="sng">
                <a:solidFill>
                  <a:srgbClr val="002060"/>
                </a:solidFill>
              </a:rPr>
              <a:t>domande a scelta multipla teoria</a:t>
            </a:r>
          </a:p>
          <a:p>
            <a:pPr lvl="3" eaLnBrk="1" hangingPunct="1">
              <a:buFontTx/>
              <a:buNone/>
            </a:pPr>
            <a:r>
              <a:rPr lang="it-IT" altLang="en-US">
                <a:solidFill>
                  <a:srgbClr val="002060"/>
                </a:solidFill>
              </a:rPr>
              <a:t>- Su Beep è presente l’archivio delle prove degli A.A precedenti</a:t>
            </a:r>
          </a:p>
          <a:p>
            <a:pPr eaLnBrk="1" hangingPunct="1"/>
            <a:endParaRPr lang="it-IT" altLang="en-US">
              <a:solidFill>
                <a:srgbClr val="002060"/>
              </a:solidFill>
            </a:endParaRPr>
          </a:p>
        </p:txBody>
      </p:sp>
      <p:pic>
        <p:nvPicPr>
          <p:cNvPr id="15363" name="Picture 6">
            <a:extLst>
              <a:ext uri="{FF2B5EF4-FFF2-40B4-BE49-F238E27FC236}">
                <a16:creationId xmlns:a16="http://schemas.microsoft.com/office/drawing/2014/main" id="{FC510697-D35F-4731-92C3-AE23B9399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5141"/>
          <a:stretch>
            <a:fillRect/>
          </a:stretch>
        </p:blipFill>
        <p:spPr bwMode="auto">
          <a:xfrm>
            <a:off x="7556500" y="4581525"/>
            <a:ext cx="1414463" cy="117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4" name="Rectangle 2">
            <a:extLst>
              <a:ext uri="{FF2B5EF4-FFF2-40B4-BE49-F238E27FC236}">
                <a16:creationId xmlns:a16="http://schemas.microsoft.com/office/drawing/2014/main" id="{7C1C4ECE-B66E-4E1B-8FB3-99C6E3190908}"/>
              </a:ext>
            </a:extLst>
          </p:cNvPr>
          <p:cNvSpPr>
            <a:spLocks noGrp="1" noChangeArrowheads="1"/>
          </p:cNvSpPr>
          <p:nvPr>
            <p:ph type="title"/>
          </p:nvPr>
        </p:nvSpPr>
        <p:spPr>
          <a:xfrm>
            <a:off x="684213" y="44450"/>
            <a:ext cx="5943600" cy="838200"/>
          </a:xfrm>
        </p:spPr>
        <p:txBody>
          <a:bodyPr/>
          <a:lstStyle/>
          <a:p>
            <a:pPr eaLnBrk="1" hangingPunct="1"/>
            <a:r>
              <a:rPr lang="it-IT" altLang="en-US" sz="2000"/>
              <a:t>Modalità di svolgimento del corso</a:t>
            </a:r>
          </a:p>
        </p:txBody>
      </p:sp>
      <p:pic>
        <p:nvPicPr>
          <p:cNvPr id="15365" name="Picture 2">
            <a:extLst>
              <a:ext uri="{FF2B5EF4-FFF2-40B4-BE49-F238E27FC236}">
                <a16:creationId xmlns:a16="http://schemas.microsoft.com/office/drawing/2014/main" id="{102D90F3-289C-4131-B590-BCBF08541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4197350"/>
            <a:ext cx="2078038"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C734431-92B1-4075-AD90-F37E2DE90795}"/>
              </a:ext>
            </a:extLst>
          </p:cNvPr>
          <p:cNvSpPr/>
          <p:nvPr/>
        </p:nvSpPr>
        <p:spPr>
          <a:xfrm>
            <a:off x="2057400" y="4554538"/>
            <a:ext cx="6877050" cy="1477962"/>
          </a:xfrm>
          <a:prstGeom prst="rect">
            <a:avLst/>
          </a:prstGeom>
          <a:ln w="28575">
            <a:solidFill>
              <a:srgbClr val="C00000"/>
            </a:solidFill>
          </a:ln>
        </p:spPr>
        <p:txBody>
          <a:bodyPr>
            <a:spAutoFit/>
          </a:bodyPr>
          <a:lstStyle/>
          <a:p>
            <a:pPr marL="342900" indent="-342900">
              <a:buFont typeface="Arial" pitchFamily="34" charset="0"/>
              <a:buChar char="•"/>
              <a:defRPr/>
            </a:pPr>
            <a:r>
              <a:rPr lang="it-IT" b="1" dirty="0">
                <a:solidFill>
                  <a:srgbClr val="002060"/>
                </a:solidFill>
              </a:rPr>
              <a:t>Per superare l’esame:</a:t>
            </a:r>
          </a:p>
          <a:p>
            <a:pPr>
              <a:defRPr/>
            </a:pPr>
            <a:endParaRPr lang="it-IT" dirty="0">
              <a:solidFill>
                <a:srgbClr val="002060"/>
              </a:solidFill>
            </a:endParaRPr>
          </a:p>
          <a:p>
            <a:pPr marL="800100" lvl="1" indent="-342900">
              <a:buFont typeface="Arial" pitchFamily="34" charset="0"/>
              <a:buChar char="•"/>
              <a:defRPr/>
            </a:pPr>
            <a:r>
              <a:rPr lang="it-IT" i="1">
                <a:solidFill>
                  <a:srgbClr val="002060"/>
                </a:solidFill>
              </a:rPr>
              <a:t>se </a:t>
            </a:r>
            <a:r>
              <a:rPr lang="it-IT" i="1" dirty="0">
                <a:solidFill>
                  <a:srgbClr val="002060"/>
                </a:solidFill>
              </a:rPr>
              <a:t>il voto è tra 16 e 18 esame orale (Max. 18)</a:t>
            </a:r>
          </a:p>
          <a:p>
            <a:pPr marL="800100" lvl="1" indent="-342900">
              <a:buFont typeface="Arial" pitchFamily="34" charset="0"/>
              <a:buChar char="•"/>
              <a:defRPr/>
            </a:pPr>
            <a:r>
              <a:rPr lang="it-IT" i="1" dirty="0">
                <a:solidFill>
                  <a:srgbClr val="002060"/>
                </a:solidFill>
              </a:rPr>
              <a:t>Esame orale facoltativo per il 30 Lode</a:t>
            </a:r>
          </a:p>
          <a:p>
            <a:pPr lvl="1">
              <a:defRPr/>
            </a:pPr>
            <a:endParaRPr lang="en-US" dirty="0">
              <a:solidFill>
                <a:srgbClr val="002060"/>
              </a:solidFill>
            </a:endParaRPr>
          </a:p>
        </p:txBody>
      </p:sp>
      <p:sp>
        <p:nvSpPr>
          <p:cNvPr id="15367" name="Slide Number Placeholder 2">
            <a:extLst>
              <a:ext uri="{FF2B5EF4-FFF2-40B4-BE49-F238E27FC236}">
                <a16:creationId xmlns:a16="http://schemas.microsoft.com/office/drawing/2014/main" id="{B60B1AD5-4843-4783-A000-C66B98F28F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CEA1A8B1-3C43-4F00-8BC9-4C6EB6760653}" type="slidenum">
              <a:rPr lang="it-IT" altLang="it-IT" sz="1600" smtClean="0">
                <a:solidFill>
                  <a:srgbClr val="FF9900"/>
                </a:solidFill>
              </a:rPr>
              <a:pPr/>
              <a:t>6</a:t>
            </a:fld>
            <a:endParaRPr lang="it-IT" altLang="it-IT" sz="1600">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C934E8D-FE8D-48A0-986E-AB186B98890A}"/>
              </a:ext>
            </a:extLst>
          </p:cNvPr>
          <p:cNvSpPr>
            <a:spLocks noGrp="1" noChangeArrowheads="1"/>
          </p:cNvSpPr>
          <p:nvPr>
            <p:ph type="title"/>
          </p:nvPr>
        </p:nvSpPr>
        <p:spPr>
          <a:xfrm>
            <a:off x="684213" y="115888"/>
            <a:ext cx="8229600" cy="471487"/>
          </a:xfrm>
        </p:spPr>
        <p:txBody>
          <a:bodyPr/>
          <a:lstStyle/>
          <a:p>
            <a:pPr eaLnBrk="1" hangingPunct="1"/>
            <a:r>
              <a:rPr lang="it-IT" altLang="en-US"/>
              <a:t>Bibliografia</a:t>
            </a:r>
          </a:p>
        </p:txBody>
      </p:sp>
      <p:sp>
        <p:nvSpPr>
          <p:cNvPr id="104451" name="Rectangle 3">
            <a:extLst>
              <a:ext uri="{FF2B5EF4-FFF2-40B4-BE49-F238E27FC236}">
                <a16:creationId xmlns:a16="http://schemas.microsoft.com/office/drawing/2014/main" id="{D7E92AF3-0718-4FC2-8CC1-C221C87BF760}"/>
              </a:ext>
            </a:extLst>
          </p:cNvPr>
          <p:cNvSpPr>
            <a:spLocks noGrp="1" noChangeArrowheads="1"/>
          </p:cNvSpPr>
          <p:nvPr>
            <p:ph type="body" idx="1"/>
          </p:nvPr>
        </p:nvSpPr>
        <p:spPr>
          <a:xfrm>
            <a:off x="457200" y="1268413"/>
            <a:ext cx="8229600" cy="2789237"/>
          </a:xfrm>
        </p:spPr>
        <p:txBody>
          <a:bodyPr/>
          <a:lstStyle/>
          <a:p>
            <a:pPr eaLnBrk="1" hangingPunct="1">
              <a:lnSpc>
                <a:spcPct val="80000"/>
              </a:lnSpc>
            </a:pPr>
            <a:r>
              <a:rPr lang="it-IT" altLang="en-US" u="sng">
                <a:solidFill>
                  <a:srgbClr val="002060"/>
                </a:solidFill>
              </a:rPr>
              <a:t>Dispense disponibili </a:t>
            </a:r>
            <a:r>
              <a:rPr lang="it-IT" altLang="en-US">
                <a:solidFill>
                  <a:srgbClr val="002060"/>
                </a:solidFill>
              </a:rPr>
              <a:t>sul portale </a:t>
            </a:r>
            <a:r>
              <a:rPr lang="it-IT" altLang="en-US" b="1" i="1">
                <a:solidFill>
                  <a:srgbClr val="C00000"/>
                </a:solidFill>
              </a:rPr>
              <a:t>Beep </a:t>
            </a:r>
          </a:p>
          <a:p>
            <a:pPr eaLnBrk="1" hangingPunct="1">
              <a:lnSpc>
                <a:spcPct val="80000"/>
              </a:lnSpc>
            </a:pPr>
            <a:endParaRPr lang="it-IT" altLang="en-US" b="1" i="1">
              <a:solidFill>
                <a:srgbClr val="002060"/>
              </a:solidFill>
            </a:endParaRPr>
          </a:p>
          <a:p>
            <a:pPr eaLnBrk="1" hangingPunct="1">
              <a:lnSpc>
                <a:spcPct val="80000"/>
              </a:lnSpc>
            </a:pPr>
            <a:r>
              <a:rPr lang="it-IT" altLang="en-US" u="sng">
                <a:solidFill>
                  <a:srgbClr val="002060"/>
                </a:solidFill>
              </a:rPr>
              <a:t>Diagrammi termodinamici </a:t>
            </a:r>
            <a:r>
              <a:rPr lang="it-IT" altLang="en-US">
                <a:solidFill>
                  <a:srgbClr val="002060"/>
                </a:solidFill>
              </a:rPr>
              <a:t>disponibili sul portale </a:t>
            </a:r>
            <a:r>
              <a:rPr lang="it-IT" altLang="en-US" b="1" i="1">
                <a:solidFill>
                  <a:srgbClr val="C00000"/>
                </a:solidFill>
              </a:rPr>
              <a:t>Beep</a:t>
            </a:r>
          </a:p>
          <a:p>
            <a:pPr eaLnBrk="1" hangingPunct="1">
              <a:lnSpc>
                <a:spcPct val="80000"/>
              </a:lnSpc>
            </a:pPr>
            <a:endParaRPr lang="it-IT" altLang="en-US" b="1" i="1">
              <a:solidFill>
                <a:srgbClr val="C00000"/>
              </a:solidFill>
            </a:endParaRPr>
          </a:p>
          <a:p>
            <a:pPr eaLnBrk="1" hangingPunct="1">
              <a:lnSpc>
                <a:spcPct val="80000"/>
              </a:lnSpc>
            </a:pPr>
            <a:r>
              <a:rPr lang="it-IT" altLang="en-US" b="1" i="1" u="sng">
                <a:solidFill>
                  <a:srgbClr val="002060"/>
                </a:solidFill>
              </a:rPr>
              <a:t>Testi consigliati</a:t>
            </a:r>
          </a:p>
          <a:p>
            <a:pPr eaLnBrk="1" hangingPunct="1">
              <a:lnSpc>
                <a:spcPct val="80000"/>
              </a:lnSpc>
            </a:pPr>
            <a:endParaRPr lang="it-IT" altLang="en-US" b="1" i="1" u="sng">
              <a:solidFill>
                <a:srgbClr val="002060"/>
              </a:solidFill>
            </a:endParaRPr>
          </a:p>
          <a:p>
            <a:pPr eaLnBrk="1" hangingPunct="1">
              <a:lnSpc>
                <a:spcPct val="80000"/>
              </a:lnSpc>
            </a:pPr>
            <a:r>
              <a:rPr lang="en-US" altLang="en-US">
                <a:solidFill>
                  <a:srgbClr val="002060"/>
                </a:solidFill>
              </a:rPr>
              <a:t>Yunus Cengel, John M. Cimbala, Robert Turner, </a:t>
            </a:r>
            <a:r>
              <a:rPr lang="it-IT" altLang="en-US" b="1">
                <a:solidFill>
                  <a:srgbClr val="002060"/>
                </a:solidFill>
              </a:rPr>
              <a:t>Elementi di Fisica Tecnica. Termodinamica applicata meccanica dei fluidi trasmissione del calore., </a:t>
            </a:r>
            <a:r>
              <a:rPr lang="it-IT" altLang="en-US">
                <a:solidFill>
                  <a:srgbClr val="002060"/>
                </a:solidFill>
              </a:rPr>
              <a:t>Mc Graw-Hill</a:t>
            </a:r>
          </a:p>
          <a:p>
            <a:pPr eaLnBrk="1" hangingPunct="1">
              <a:lnSpc>
                <a:spcPct val="80000"/>
              </a:lnSpc>
            </a:pPr>
            <a:endParaRPr lang="it-IT" altLang="en-US">
              <a:solidFill>
                <a:srgbClr val="002060"/>
              </a:solidFill>
            </a:endParaRPr>
          </a:p>
          <a:p>
            <a:pPr eaLnBrk="1" hangingPunct="1">
              <a:lnSpc>
                <a:spcPct val="80000"/>
              </a:lnSpc>
            </a:pPr>
            <a:r>
              <a:rPr lang="it-IT" altLang="en-US" sz="1600" i="1">
                <a:solidFill>
                  <a:srgbClr val="002060"/>
                </a:solidFill>
              </a:rPr>
              <a:t>oppure</a:t>
            </a:r>
          </a:p>
          <a:p>
            <a:pPr eaLnBrk="1" hangingPunct="1">
              <a:lnSpc>
                <a:spcPct val="80000"/>
              </a:lnSpc>
            </a:pPr>
            <a:endParaRPr lang="it-IT" altLang="en-US">
              <a:solidFill>
                <a:srgbClr val="002060"/>
              </a:solidFill>
            </a:endParaRPr>
          </a:p>
          <a:p>
            <a:pPr eaLnBrk="1" hangingPunct="1">
              <a:lnSpc>
                <a:spcPct val="80000"/>
              </a:lnSpc>
            </a:pPr>
            <a:r>
              <a:rPr lang="it-IT" altLang="en-US">
                <a:solidFill>
                  <a:srgbClr val="002060"/>
                </a:solidFill>
              </a:rPr>
              <a:t>Moran M.J., Shapiro, H.N., Munson, B.R:, De Witt, D. P., </a:t>
            </a:r>
            <a:r>
              <a:rPr lang="it-IT" altLang="en-US" b="1">
                <a:solidFill>
                  <a:srgbClr val="002060"/>
                </a:solidFill>
              </a:rPr>
              <a:t>Elementi di Fisica Tecnica per l’ingegneria,</a:t>
            </a:r>
            <a:r>
              <a:rPr lang="it-IT" altLang="en-US">
                <a:solidFill>
                  <a:srgbClr val="002060"/>
                </a:solidFill>
              </a:rPr>
              <a:t> Mc Graw-Hill</a:t>
            </a:r>
            <a:endParaRPr lang="it-IT" altLang="en-US" b="1">
              <a:solidFill>
                <a:srgbClr val="002060"/>
              </a:solidFill>
            </a:endParaRPr>
          </a:p>
          <a:p>
            <a:pPr marL="342900" lvl="1" indent="-342900" eaLnBrk="1" hangingPunct="1">
              <a:lnSpc>
                <a:spcPct val="80000"/>
              </a:lnSpc>
              <a:buClr>
                <a:schemeClr val="hlink"/>
              </a:buClr>
              <a:buSzPct val="80000"/>
              <a:buFont typeface="Wingdings" panose="05000000000000000000" pitchFamily="2" charset="2"/>
              <a:buNone/>
            </a:pPr>
            <a:r>
              <a:rPr lang="it-IT" altLang="en-US" sz="1600" i="1">
                <a:solidFill>
                  <a:srgbClr val="002060"/>
                </a:solidFill>
              </a:rPr>
              <a:t>	</a:t>
            </a:r>
          </a:p>
          <a:p>
            <a:pPr marL="342900" lvl="1" indent="-342900" eaLnBrk="1" hangingPunct="1">
              <a:lnSpc>
                <a:spcPct val="80000"/>
              </a:lnSpc>
              <a:buClr>
                <a:schemeClr val="hlink"/>
              </a:buClr>
              <a:buSzPct val="80000"/>
              <a:buFont typeface="Wingdings" panose="05000000000000000000" pitchFamily="2" charset="2"/>
              <a:buNone/>
            </a:pPr>
            <a:r>
              <a:rPr lang="it-IT" altLang="en-US" sz="1600" i="1">
                <a:solidFill>
                  <a:srgbClr val="002060"/>
                </a:solidFill>
              </a:rPr>
              <a:t>oppure</a:t>
            </a:r>
          </a:p>
          <a:p>
            <a:pPr eaLnBrk="1" hangingPunct="1">
              <a:lnSpc>
                <a:spcPct val="80000"/>
              </a:lnSpc>
            </a:pPr>
            <a:endParaRPr lang="it-IT" altLang="en-US" sz="2800" i="1">
              <a:solidFill>
                <a:srgbClr val="002060"/>
              </a:solidFill>
            </a:endParaRPr>
          </a:p>
          <a:p>
            <a:pPr eaLnBrk="1" hangingPunct="1">
              <a:lnSpc>
                <a:spcPct val="80000"/>
              </a:lnSpc>
            </a:pPr>
            <a:r>
              <a:rPr lang="it-IT" altLang="en-US">
                <a:solidFill>
                  <a:srgbClr val="002060"/>
                </a:solidFill>
              </a:rPr>
              <a:t>Cengel YA., </a:t>
            </a:r>
            <a:r>
              <a:rPr lang="it-IT" altLang="en-US" b="1">
                <a:solidFill>
                  <a:srgbClr val="002060"/>
                </a:solidFill>
              </a:rPr>
              <a:t>Termodinamica e trasmissione del calore,</a:t>
            </a:r>
            <a:r>
              <a:rPr lang="it-IT" altLang="en-US">
                <a:solidFill>
                  <a:srgbClr val="002060"/>
                </a:solidFill>
              </a:rPr>
              <a:t> Mc Graw-Hill</a:t>
            </a:r>
            <a:endParaRPr lang="it-IT" altLang="en-US" b="1">
              <a:solidFill>
                <a:srgbClr val="002060"/>
              </a:solidFill>
            </a:endParaRPr>
          </a:p>
          <a:p>
            <a:pPr eaLnBrk="1" hangingPunct="1">
              <a:lnSpc>
                <a:spcPct val="80000"/>
              </a:lnSpc>
              <a:buFont typeface="Wingdings" panose="05000000000000000000" pitchFamily="2" charset="2"/>
              <a:buNone/>
            </a:pPr>
            <a:endParaRPr lang="it-IT" altLang="en-US">
              <a:solidFill>
                <a:srgbClr val="002060"/>
              </a:solidFill>
            </a:endParaRPr>
          </a:p>
          <a:p>
            <a:pPr eaLnBrk="1" hangingPunct="1">
              <a:lnSpc>
                <a:spcPct val="80000"/>
              </a:lnSpc>
              <a:buFont typeface="Wingdings" panose="05000000000000000000" pitchFamily="2" charset="2"/>
              <a:buNone/>
            </a:pPr>
            <a:endParaRPr lang="it-IT" altLang="en-US" sz="2400">
              <a:solidFill>
                <a:srgbClr val="002060"/>
              </a:solidFill>
            </a:endParaRPr>
          </a:p>
        </p:txBody>
      </p:sp>
      <p:sp>
        <p:nvSpPr>
          <p:cNvPr id="17412" name="Slide Number Placeholder 1">
            <a:extLst>
              <a:ext uri="{FF2B5EF4-FFF2-40B4-BE49-F238E27FC236}">
                <a16:creationId xmlns:a16="http://schemas.microsoft.com/office/drawing/2014/main" id="{F5E70EAD-A03E-44E5-9A40-3CE0AC89940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8A60657D-CF20-461D-909A-92D064739743}" type="slidenum">
              <a:rPr lang="it-IT" altLang="it-IT" sz="1600" smtClean="0">
                <a:solidFill>
                  <a:srgbClr val="FF9900"/>
                </a:solidFill>
              </a:rPr>
              <a:pPr/>
              <a:t>7</a:t>
            </a:fld>
            <a:endParaRPr lang="it-IT" altLang="it-IT" sz="1600">
              <a:solidFill>
                <a:srgbClr val="FF9900"/>
              </a:solidFill>
            </a:endParaRPr>
          </a:p>
        </p:txBody>
      </p:sp>
      <p:sp>
        <p:nvSpPr>
          <p:cNvPr id="3" name="Rectangle 2">
            <a:extLst>
              <a:ext uri="{FF2B5EF4-FFF2-40B4-BE49-F238E27FC236}">
                <a16:creationId xmlns:a16="http://schemas.microsoft.com/office/drawing/2014/main" id="{3C087CB2-411A-47A7-9657-829AF113B698}"/>
              </a:ext>
            </a:extLst>
          </p:cNvPr>
          <p:cNvSpPr>
            <a:spLocks noChangeArrowheads="1"/>
          </p:cNvSpPr>
          <p:nvPr/>
        </p:nvSpPr>
        <p:spPr bwMode="auto">
          <a:xfrm>
            <a:off x="398463" y="2924175"/>
            <a:ext cx="8277225" cy="100965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452438" indent="-1588">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endParaRPr lang="en-US" altLang="en-US" sz="1800">
              <a:solidFill>
                <a:srgbClr val="2C598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4451">
                                            <p:txEl>
                                              <p:pRg st="2" end="2"/>
                                            </p:txEl>
                                          </p:spTgt>
                                        </p:tgtEl>
                                        <p:attrNameLst>
                                          <p:attrName>style.visibility</p:attrName>
                                        </p:attrNameLst>
                                      </p:cBhvr>
                                      <p:to>
                                        <p:strVal val="visible"/>
                                      </p:to>
                                    </p:set>
                                    <p:anim calcmode="lin" valueType="num">
                                      <p:cBhvr additive="base">
                                        <p:cTn id="13"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44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anim calcmode="lin" valueType="num">
                                      <p:cBhvr additive="base">
                                        <p:cTn id="1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4451">
                                            <p:txEl>
                                              <p:pRg st="6" end="6"/>
                                            </p:txEl>
                                          </p:spTgt>
                                        </p:tgtEl>
                                        <p:attrNameLst>
                                          <p:attrName>style.visibility</p:attrName>
                                        </p:attrNameLst>
                                      </p:cBhvr>
                                      <p:to>
                                        <p:strVal val="visible"/>
                                      </p:to>
                                    </p:set>
                                    <p:anim calcmode="lin" valueType="num">
                                      <p:cBhvr additive="base">
                                        <p:cTn id="25" dur="5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4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4451">
                                            <p:txEl>
                                              <p:pRg st="8" end="8"/>
                                            </p:txEl>
                                          </p:spTgt>
                                        </p:tgtEl>
                                        <p:attrNameLst>
                                          <p:attrName>style.visibility</p:attrName>
                                        </p:attrNameLst>
                                      </p:cBhvr>
                                      <p:to>
                                        <p:strVal val="visible"/>
                                      </p:to>
                                    </p:set>
                                    <p:anim calcmode="lin" valueType="num">
                                      <p:cBhvr additive="base">
                                        <p:cTn id="31" dur="500" fill="hold"/>
                                        <p:tgtEl>
                                          <p:spTgt spid="10445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45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4451">
                                            <p:txEl>
                                              <p:pRg st="10" end="10"/>
                                            </p:txEl>
                                          </p:spTgt>
                                        </p:tgtEl>
                                        <p:attrNameLst>
                                          <p:attrName>style.visibility</p:attrName>
                                        </p:attrNameLst>
                                      </p:cBhvr>
                                      <p:to>
                                        <p:strVal val="visible"/>
                                      </p:to>
                                    </p:set>
                                    <p:anim calcmode="lin" valueType="num">
                                      <p:cBhvr additive="base">
                                        <p:cTn id="37"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11" end="11"/>
                                            </p:txEl>
                                          </p:spTgt>
                                        </p:tgtEl>
                                        <p:attrNameLst>
                                          <p:attrName>style.visibility</p:attrName>
                                        </p:attrNameLst>
                                      </p:cBhvr>
                                      <p:to>
                                        <p:strVal val="visible"/>
                                      </p:to>
                                    </p:set>
                                    <p:anim calcmode="lin" valueType="num">
                                      <p:cBhvr additive="base">
                                        <p:cTn id="41"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04451">
                                            <p:txEl>
                                              <p:pRg st="12" end="12"/>
                                            </p:txEl>
                                          </p:spTgt>
                                        </p:tgtEl>
                                        <p:attrNameLst>
                                          <p:attrName>style.visibility</p:attrName>
                                        </p:attrNameLst>
                                      </p:cBhvr>
                                      <p:to>
                                        <p:strVal val="visible"/>
                                      </p:to>
                                    </p:set>
                                    <p:anim calcmode="lin" valueType="num">
                                      <p:cBhvr additive="base">
                                        <p:cTn id="45"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4451">
                                            <p:txEl>
                                              <p:pRg st="12" end="12"/>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04451">
                                            <p:txEl>
                                              <p:pRg st="14" end="14"/>
                                            </p:txEl>
                                          </p:spTgt>
                                        </p:tgtEl>
                                        <p:attrNameLst>
                                          <p:attrName>style.visibility</p:attrName>
                                        </p:attrNameLst>
                                      </p:cBhvr>
                                      <p:to>
                                        <p:strVal val="visible"/>
                                      </p:to>
                                    </p:set>
                                    <p:anim calcmode="lin" valueType="num">
                                      <p:cBhvr additive="base">
                                        <p:cTn id="49" dur="500" fill="hold"/>
                                        <p:tgtEl>
                                          <p:spTgt spid="104451">
                                            <p:txEl>
                                              <p:pRg st="14" end="14"/>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4451">
                                            <p:txEl>
                                              <p:pRg st="14" end="14"/>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769780B9-F822-47A8-A947-9084AD10876B}"/>
              </a:ext>
            </a:extLst>
          </p:cNvPr>
          <p:cNvSpPr txBox="1">
            <a:spLocks noChangeArrowheads="1"/>
          </p:cNvSpPr>
          <p:nvPr/>
        </p:nvSpPr>
        <p:spPr bwMode="auto">
          <a:xfrm>
            <a:off x="1457325" y="4292600"/>
            <a:ext cx="69310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gn="ctr">
              <a:spcBef>
                <a:spcPct val="50000"/>
              </a:spcBef>
            </a:pPr>
            <a:r>
              <a:rPr lang="it-IT" altLang="it-IT" sz="2400" b="1">
                <a:solidFill>
                  <a:srgbClr val="003F6E"/>
                </a:solidFill>
              </a:rPr>
              <a:t>Fonti energetiche e relativi impieghi:</a:t>
            </a:r>
            <a:br>
              <a:rPr lang="it-IT" altLang="it-IT" sz="2400" b="1">
                <a:solidFill>
                  <a:srgbClr val="003F6E"/>
                </a:solidFill>
              </a:rPr>
            </a:br>
            <a:r>
              <a:rPr lang="it-IT" altLang="it-IT" sz="2400" b="1">
                <a:solidFill>
                  <a:srgbClr val="003F6E"/>
                </a:solidFill>
              </a:rPr>
              <a:t>evoluzione e prospettive*</a:t>
            </a:r>
          </a:p>
          <a:p>
            <a:pPr>
              <a:spcBef>
                <a:spcPct val="50000"/>
              </a:spcBef>
            </a:pPr>
            <a:endParaRPr lang="it-IT" altLang="it-IT" sz="1400">
              <a:solidFill>
                <a:srgbClr val="003F6E"/>
              </a:solidFill>
            </a:endParaRPr>
          </a:p>
          <a:p>
            <a:pPr>
              <a:spcBef>
                <a:spcPct val="50000"/>
              </a:spcBef>
            </a:pPr>
            <a:r>
              <a:rPr lang="it-IT" altLang="it-IT" sz="1400">
                <a:solidFill>
                  <a:srgbClr val="003F6E"/>
                </a:solidFill>
              </a:rPr>
              <a:t>Andrea Giostri</a:t>
            </a:r>
            <a:br>
              <a:rPr lang="it-IT" altLang="it-IT" sz="1400">
                <a:solidFill>
                  <a:srgbClr val="003F6E"/>
                </a:solidFill>
              </a:rPr>
            </a:br>
            <a:r>
              <a:rPr lang="it-IT" altLang="it-IT" sz="1400">
                <a:solidFill>
                  <a:srgbClr val="003F6E"/>
                </a:solidFill>
              </a:rPr>
              <a:t>Dipartimento di Energia</a:t>
            </a:r>
            <a:br>
              <a:rPr lang="it-IT" altLang="it-IT" sz="1400">
                <a:solidFill>
                  <a:srgbClr val="003F6E"/>
                </a:solidFill>
              </a:rPr>
            </a:br>
            <a:r>
              <a:rPr lang="it-IT" altLang="it-IT" sz="1400">
                <a:solidFill>
                  <a:srgbClr val="003F6E"/>
                </a:solidFill>
              </a:rPr>
              <a:t>Politecnico di Milano</a:t>
            </a:r>
          </a:p>
        </p:txBody>
      </p:sp>
      <p:pic>
        <p:nvPicPr>
          <p:cNvPr id="19459" name="Picture 5">
            <a:extLst>
              <a:ext uri="{FF2B5EF4-FFF2-40B4-BE49-F238E27FC236}">
                <a16:creationId xmlns:a16="http://schemas.microsoft.com/office/drawing/2014/main" id="{53546F0E-C23D-4249-9632-21AC7A48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41" t="2423" r="6313" b="9212"/>
          <a:stretch>
            <a:fillRect/>
          </a:stretch>
        </p:blipFill>
        <p:spPr bwMode="auto">
          <a:xfrm>
            <a:off x="3059113" y="6350"/>
            <a:ext cx="13589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2" descr="GECOS, Politecnico di Milano">
            <a:extLst>
              <a:ext uri="{FF2B5EF4-FFF2-40B4-BE49-F238E27FC236}">
                <a16:creationId xmlns:a16="http://schemas.microsoft.com/office/drawing/2014/main" id="{547CD7DC-A937-4CC7-B3EE-B4AD70F08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725" y="0"/>
            <a:ext cx="1819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1">
            <a:extLst>
              <a:ext uri="{FF2B5EF4-FFF2-40B4-BE49-F238E27FC236}">
                <a16:creationId xmlns:a16="http://schemas.microsoft.com/office/drawing/2014/main" id="{630A79D9-4565-4C4E-B82C-3B3CDAC1FFCD}"/>
              </a:ext>
            </a:extLst>
          </p:cNvPr>
          <p:cNvSpPr txBox="1">
            <a:spLocks noChangeArrowheads="1"/>
          </p:cNvSpPr>
          <p:nvPr/>
        </p:nvSpPr>
        <p:spPr bwMode="auto">
          <a:xfrm>
            <a:off x="-20638" y="6230938"/>
            <a:ext cx="914400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en-US" sz="1400">
                <a:solidFill>
                  <a:srgbClr val="2C5986"/>
                </a:solidFill>
              </a:rPr>
              <a:t>*La presentazione deriva in buona parte dal materiale del Prof. Chiesa</a:t>
            </a:r>
            <a:endParaRPr lang="en-US" altLang="en-US" sz="1400">
              <a:solidFill>
                <a:srgbClr val="2C598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numero diapositiva 1">
            <a:extLst>
              <a:ext uri="{FF2B5EF4-FFF2-40B4-BE49-F238E27FC236}">
                <a16:creationId xmlns:a16="http://schemas.microsoft.com/office/drawing/2014/main" id="{16DE5E34-4117-46AC-BABF-C268F773AE95}"/>
              </a:ext>
            </a:extLst>
          </p:cNvPr>
          <p:cNvSpPr>
            <a:spLocks noGrp="1"/>
          </p:cNvSpPr>
          <p:nvPr>
            <p:ph type="sldNum" sz="quarter" idx="10"/>
          </p:nvPr>
        </p:nvSpPr>
        <p:spPr>
          <a:xfrm>
            <a:off x="8845550" y="260350"/>
            <a:ext cx="1192213"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fld id="{B743042D-D025-4B2B-83CD-963CA60AD789}" type="slidenum">
              <a:rPr lang="it-IT" altLang="it-IT" sz="1600" smtClean="0">
                <a:solidFill>
                  <a:srgbClr val="FF9900"/>
                </a:solidFill>
              </a:rPr>
              <a:pPr/>
              <a:t>9</a:t>
            </a:fld>
            <a:endParaRPr lang="it-IT" altLang="it-IT" sz="1600">
              <a:solidFill>
                <a:srgbClr val="FF9900"/>
              </a:solidFill>
            </a:endParaRPr>
          </a:p>
        </p:txBody>
      </p:sp>
      <p:sp>
        <p:nvSpPr>
          <p:cNvPr id="21507" name="Text Box 2">
            <a:extLst>
              <a:ext uri="{FF2B5EF4-FFF2-40B4-BE49-F238E27FC236}">
                <a16:creationId xmlns:a16="http://schemas.microsoft.com/office/drawing/2014/main" id="{4A6E9E14-9537-4E97-84A3-299907B420AA}"/>
              </a:ext>
            </a:extLst>
          </p:cNvPr>
          <p:cNvSpPr txBox="1">
            <a:spLocks noChangeArrowheads="1"/>
          </p:cNvSpPr>
          <p:nvPr/>
        </p:nvSpPr>
        <p:spPr bwMode="auto">
          <a:xfrm>
            <a:off x="762000" y="152400"/>
            <a:ext cx="4376738"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a:solidFill>
                  <a:schemeClr val="tx1"/>
                </a:solidFill>
                <a:latin typeface="Arial" panose="020B0604020202020204" pitchFamily="34" charset="0"/>
              </a:defRPr>
            </a:lvl3pPr>
            <a:lvl4pPr marL="1600200" indent="-228600">
              <a:spcBef>
                <a:spcPct val="20000"/>
              </a:spcBef>
              <a:buClr>
                <a:srgbClr val="004C80"/>
              </a:buClr>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spcBef>
                <a:spcPct val="0"/>
              </a:spcBef>
            </a:pPr>
            <a:r>
              <a:rPr lang="it-IT" altLang="it-IT" sz="2200" b="1">
                <a:solidFill>
                  <a:srgbClr val="003F6E"/>
                </a:solidFill>
              </a:rPr>
              <a:t>FONTI ENERGETICHE PRIMARIE</a:t>
            </a:r>
          </a:p>
        </p:txBody>
      </p:sp>
      <p:sp>
        <p:nvSpPr>
          <p:cNvPr id="12292" name="Text Box 4">
            <a:extLst>
              <a:ext uri="{FF2B5EF4-FFF2-40B4-BE49-F238E27FC236}">
                <a16:creationId xmlns:a16="http://schemas.microsoft.com/office/drawing/2014/main" id="{E7369987-B4AB-4EBE-9448-839A32287C55}"/>
              </a:ext>
            </a:extLst>
          </p:cNvPr>
          <p:cNvSpPr txBox="1">
            <a:spLocks noChangeArrowheads="1"/>
          </p:cNvSpPr>
          <p:nvPr/>
        </p:nvSpPr>
        <p:spPr bwMode="auto">
          <a:xfrm>
            <a:off x="66675" y="936625"/>
            <a:ext cx="8164513" cy="5694363"/>
          </a:xfrm>
          <a:prstGeom prst="rect">
            <a:avLst/>
          </a:prstGeom>
          <a:noFill/>
          <a:ln>
            <a:noFill/>
          </a:ln>
          <a:effectLst/>
        </p:spPr>
        <p:txBody>
          <a:bodyPr lIns="0" tIns="0" rIns="0" bIns="0">
            <a:spAutoFit/>
          </a:bodyPr>
          <a:lstStyle>
            <a:lvl1pPr>
              <a:spcBef>
                <a:spcPct val="20000"/>
              </a:spcBef>
              <a:defRPr sz="2000">
                <a:solidFill>
                  <a:schemeClr val="tx1"/>
                </a:solidFill>
                <a:latin typeface="Arial" pitchFamily="34" charset="0"/>
              </a:defRPr>
            </a:lvl1pPr>
            <a:lvl2pPr marL="439738" indent="-260350">
              <a:spcBef>
                <a:spcPct val="20000"/>
              </a:spcBef>
              <a:buClr>
                <a:srgbClr val="004C80"/>
              </a:buClr>
              <a:buSzPct val="85000"/>
              <a:buFont typeface="Wingdings" pitchFamily="2" charset="2"/>
              <a:buChar char="§"/>
              <a:defRPr sz="2000">
                <a:solidFill>
                  <a:schemeClr val="tx1"/>
                </a:solidFill>
                <a:latin typeface="Arial" pitchFamily="34" charset="0"/>
              </a:defRPr>
            </a:lvl2pPr>
            <a:lvl3pPr marL="896938" indent="-277813">
              <a:spcBef>
                <a:spcPct val="20000"/>
              </a:spcBef>
              <a:buClr>
                <a:srgbClr val="004D82"/>
              </a:buClr>
              <a:buChar char="•"/>
              <a:defRPr>
                <a:solidFill>
                  <a:schemeClr val="tx1"/>
                </a:solidFill>
                <a:latin typeface="Arial" pitchFamily="34" charset="0"/>
              </a:defRPr>
            </a:lvl3pPr>
            <a:lvl4pPr marL="1600200" indent="-228600">
              <a:spcBef>
                <a:spcPct val="20000"/>
              </a:spcBef>
              <a:buClr>
                <a:srgbClr val="004C80"/>
              </a:buClr>
              <a:buChar char="–"/>
              <a:defRPr>
                <a:solidFill>
                  <a:schemeClr val="tx1"/>
                </a:solidFill>
                <a:latin typeface="Arial" pitchFamily="34" charset="0"/>
              </a:defRPr>
            </a:lvl4pPr>
            <a:lvl5pPr marL="2057400" indent="-228600">
              <a:spcBef>
                <a:spcPct val="20000"/>
              </a:spcBef>
              <a:buChar char="»"/>
              <a:defRPr>
                <a:solidFill>
                  <a:schemeClr val="tx1"/>
                </a:solidFill>
                <a:latin typeface="Minion Web"/>
              </a:defRPr>
            </a:lvl5pPr>
            <a:lvl6pPr marL="2514600" indent="-228600" eaLnBrk="0" fontAlgn="base" hangingPunct="0">
              <a:spcBef>
                <a:spcPct val="20000"/>
              </a:spcBef>
              <a:spcAft>
                <a:spcPct val="0"/>
              </a:spcAft>
              <a:buChar char="»"/>
              <a:defRPr>
                <a:solidFill>
                  <a:schemeClr val="tx1"/>
                </a:solidFill>
                <a:latin typeface="Minion Web"/>
              </a:defRPr>
            </a:lvl6pPr>
            <a:lvl7pPr marL="2971800" indent="-228600" eaLnBrk="0" fontAlgn="base" hangingPunct="0">
              <a:spcBef>
                <a:spcPct val="20000"/>
              </a:spcBef>
              <a:spcAft>
                <a:spcPct val="0"/>
              </a:spcAft>
              <a:buChar char="»"/>
              <a:defRPr>
                <a:solidFill>
                  <a:schemeClr val="tx1"/>
                </a:solidFill>
                <a:latin typeface="Minion Web"/>
              </a:defRPr>
            </a:lvl7pPr>
            <a:lvl8pPr marL="3429000" indent="-228600" eaLnBrk="0" fontAlgn="base" hangingPunct="0">
              <a:spcBef>
                <a:spcPct val="20000"/>
              </a:spcBef>
              <a:spcAft>
                <a:spcPct val="0"/>
              </a:spcAft>
              <a:buChar char="»"/>
              <a:defRPr>
                <a:solidFill>
                  <a:schemeClr val="tx1"/>
                </a:solidFill>
                <a:latin typeface="Minion Web"/>
              </a:defRPr>
            </a:lvl8pPr>
            <a:lvl9pPr marL="3886200" indent="-228600" eaLnBrk="0" fontAlgn="base" hangingPunct="0">
              <a:spcBef>
                <a:spcPct val="20000"/>
              </a:spcBef>
              <a:spcAft>
                <a:spcPct val="0"/>
              </a:spcAft>
              <a:buChar char="»"/>
              <a:defRPr>
                <a:solidFill>
                  <a:schemeClr val="tx1"/>
                </a:solidFill>
                <a:latin typeface="Minion Web"/>
              </a:defRPr>
            </a:lvl9pPr>
          </a:lstStyle>
          <a:p>
            <a:pPr>
              <a:lnSpc>
                <a:spcPct val="90000"/>
              </a:lnSpc>
              <a:buClr>
                <a:srgbClr val="FF0000"/>
              </a:buClr>
              <a:buFont typeface="Wingdings" pitchFamily="2" charset="2"/>
              <a:buNone/>
              <a:defRPr/>
            </a:pPr>
            <a:r>
              <a:rPr lang="it-IT" altLang="it-IT" b="1" u="sng" dirty="0">
                <a:solidFill>
                  <a:srgbClr val="003F6E"/>
                </a:solidFill>
                <a:effectLst>
                  <a:outerShdw blurRad="38100" dist="38100" dir="2700000" algn="tl">
                    <a:srgbClr val="000000">
                      <a:alpha val="43137"/>
                    </a:srgbClr>
                  </a:outerShdw>
                </a:effectLst>
              </a:rPr>
              <a:t>FONTI RINNOVABILI</a:t>
            </a:r>
          </a:p>
          <a:p>
            <a:pPr lvl="1">
              <a:lnSpc>
                <a:spcPct val="90000"/>
              </a:lnSpc>
              <a:buClr>
                <a:srgbClr val="FF0000"/>
              </a:buClr>
              <a:buFont typeface="Wingdings" pitchFamily="2" charset="2"/>
              <a:buChar char="l"/>
              <a:defRPr/>
            </a:pPr>
            <a:r>
              <a:rPr lang="it-IT" altLang="it-IT" b="1" u="sng" dirty="0">
                <a:solidFill>
                  <a:srgbClr val="003F6E"/>
                </a:solidFill>
              </a:rPr>
              <a:t>Di derivazione solare diretta o indiretta</a:t>
            </a:r>
            <a:r>
              <a:rPr lang="it-IT" altLang="it-IT" b="1" dirty="0">
                <a:solidFill>
                  <a:srgbClr val="003F6E"/>
                </a:solidFill>
              </a:rPr>
              <a:t>:</a:t>
            </a:r>
          </a:p>
          <a:p>
            <a:pPr lvl="2">
              <a:lnSpc>
                <a:spcPct val="90000"/>
              </a:lnSpc>
              <a:buClr>
                <a:srgbClr val="FF0000"/>
              </a:buClr>
              <a:buSzPct val="85000"/>
              <a:buFont typeface="Wingdings" pitchFamily="2" charset="2"/>
              <a:buChar char="l"/>
              <a:defRPr/>
            </a:pPr>
            <a:r>
              <a:rPr lang="it-IT" altLang="it-IT" sz="2000" b="1" dirty="0">
                <a:solidFill>
                  <a:srgbClr val="003F6E"/>
                </a:solidFill>
              </a:rPr>
              <a:t>Solare (termica o fotovoltaica)</a:t>
            </a:r>
          </a:p>
          <a:p>
            <a:pPr lvl="2">
              <a:lnSpc>
                <a:spcPct val="90000"/>
              </a:lnSpc>
              <a:buClr>
                <a:srgbClr val="FF0000"/>
              </a:buClr>
              <a:buSzPct val="85000"/>
              <a:buFont typeface="Wingdings" pitchFamily="2" charset="2"/>
              <a:buChar char="l"/>
              <a:defRPr/>
            </a:pPr>
            <a:r>
              <a:rPr lang="it-IT" altLang="it-IT" sz="2000" b="1" dirty="0">
                <a:solidFill>
                  <a:srgbClr val="003F6E"/>
                </a:solidFill>
              </a:rPr>
              <a:t>Idraulica</a:t>
            </a:r>
          </a:p>
          <a:p>
            <a:pPr lvl="2">
              <a:lnSpc>
                <a:spcPct val="90000"/>
              </a:lnSpc>
              <a:buClr>
                <a:srgbClr val="FF0000"/>
              </a:buClr>
              <a:buSzPct val="85000"/>
              <a:buFont typeface="Wingdings" pitchFamily="2" charset="2"/>
              <a:buChar char="l"/>
              <a:defRPr/>
            </a:pPr>
            <a:r>
              <a:rPr lang="it-IT" altLang="it-IT" sz="2000" b="1" dirty="0">
                <a:solidFill>
                  <a:srgbClr val="003F6E"/>
                </a:solidFill>
              </a:rPr>
              <a:t>Eolica</a:t>
            </a:r>
          </a:p>
          <a:p>
            <a:pPr lvl="2">
              <a:lnSpc>
                <a:spcPct val="90000"/>
              </a:lnSpc>
              <a:buClr>
                <a:srgbClr val="FF0000"/>
              </a:buClr>
              <a:buSzPct val="85000"/>
              <a:buFont typeface="Wingdings" pitchFamily="2" charset="2"/>
              <a:buChar char="l"/>
              <a:defRPr/>
            </a:pPr>
            <a:r>
              <a:rPr lang="it-IT" altLang="it-IT" sz="2000" b="1" dirty="0">
                <a:solidFill>
                  <a:srgbClr val="003F6E"/>
                </a:solidFill>
              </a:rPr>
              <a:t>Onde</a:t>
            </a:r>
          </a:p>
          <a:p>
            <a:pPr lvl="2">
              <a:lnSpc>
                <a:spcPct val="90000"/>
              </a:lnSpc>
              <a:buClr>
                <a:srgbClr val="FF0000"/>
              </a:buClr>
              <a:buSzPct val="85000"/>
              <a:buFont typeface="Wingdings" pitchFamily="2" charset="2"/>
              <a:buChar char="l"/>
              <a:defRPr/>
            </a:pPr>
            <a:r>
              <a:rPr lang="it-IT" altLang="it-IT" sz="2000" b="1" dirty="0">
                <a:solidFill>
                  <a:srgbClr val="003F6E"/>
                </a:solidFill>
              </a:rPr>
              <a:t>Gradiente termico marino</a:t>
            </a:r>
          </a:p>
          <a:p>
            <a:pPr lvl="2">
              <a:lnSpc>
                <a:spcPct val="90000"/>
              </a:lnSpc>
              <a:buClr>
                <a:srgbClr val="FF0000"/>
              </a:buClr>
              <a:buSzPct val="85000"/>
              <a:buFont typeface="Wingdings" pitchFamily="2" charset="2"/>
              <a:buChar char="l"/>
              <a:defRPr/>
            </a:pPr>
            <a:r>
              <a:rPr lang="it-IT" altLang="it-IT" sz="2000" b="1" dirty="0">
                <a:solidFill>
                  <a:srgbClr val="003F6E"/>
                </a:solidFill>
              </a:rPr>
              <a:t>Biomasse</a:t>
            </a:r>
          </a:p>
          <a:p>
            <a:pPr lvl="1">
              <a:lnSpc>
                <a:spcPct val="90000"/>
              </a:lnSpc>
              <a:buClr>
                <a:srgbClr val="FF0000"/>
              </a:buClr>
              <a:buFont typeface="Wingdings" pitchFamily="2" charset="2"/>
              <a:buChar char="l"/>
              <a:defRPr/>
            </a:pPr>
            <a:r>
              <a:rPr lang="it-IT" altLang="it-IT" b="1" u="sng" dirty="0">
                <a:solidFill>
                  <a:srgbClr val="003F6E"/>
                </a:solidFill>
              </a:rPr>
              <a:t>Geotermica</a:t>
            </a:r>
          </a:p>
          <a:p>
            <a:pPr lvl="1">
              <a:lnSpc>
                <a:spcPct val="90000"/>
              </a:lnSpc>
              <a:buClr>
                <a:srgbClr val="FF0000"/>
              </a:buClr>
              <a:buFont typeface="Wingdings" pitchFamily="2" charset="2"/>
              <a:buChar char="l"/>
              <a:defRPr/>
            </a:pPr>
            <a:r>
              <a:rPr lang="it-IT" altLang="it-IT" b="1" u="sng" dirty="0">
                <a:solidFill>
                  <a:srgbClr val="003F6E"/>
                </a:solidFill>
              </a:rPr>
              <a:t>Maree</a:t>
            </a:r>
          </a:p>
          <a:p>
            <a:pPr>
              <a:lnSpc>
                <a:spcPct val="90000"/>
              </a:lnSpc>
              <a:buClr>
                <a:srgbClr val="FF0000"/>
              </a:buClr>
              <a:buFont typeface="Wingdings" pitchFamily="2" charset="2"/>
              <a:buNone/>
              <a:defRPr/>
            </a:pPr>
            <a:endParaRPr lang="it-IT" altLang="it-IT" b="1" dirty="0">
              <a:solidFill>
                <a:srgbClr val="003F6E"/>
              </a:solidFill>
            </a:endParaRPr>
          </a:p>
          <a:p>
            <a:pPr>
              <a:lnSpc>
                <a:spcPct val="90000"/>
              </a:lnSpc>
              <a:buClr>
                <a:srgbClr val="FF0000"/>
              </a:buClr>
              <a:buFont typeface="Wingdings" pitchFamily="2" charset="2"/>
              <a:buNone/>
              <a:defRPr/>
            </a:pPr>
            <a:r>
              <a:rPr lang="it-IT" altLang="it-IT" b="1" u="sng" dirty="0">
                <a:solidFill>
                  <a:srgbClr val="003F6E"/>
                </a:solidFill>
                <a:effectLst>
                  <a:outerShdw blurRad="38100" dist="38100" dir="2700000" algn="tl">
                    <a:srgbClr val="000000">
                      <a:alpha val="43137"/>
                    </a:srgbClr>
                  </a:outerShdw>
                </a:effectLst>
              </a:rPr>
              <a:t>FONTI NON RINNOVABILI</a:t>
            </a:r>
          </a:p>
          <a:p>
            <a:pPr lvl="1">
              <a:lnSpc>
                <a:spcPct val="90000"/>
              </a:lnSpc>
              <a:buClr>
                <a:srgbClr val="FF0000"/>
              </a:buClr>
              <a:buFont typeface="Wingdings" pitchFamily="2" charset="2"/>
              <a:buChar char="l"/>
              <a:defRPr/>
            </a:pPr>
            <a:r>
              <a:rPr lang="it-IT" altLang="it-IT" b="1" u="sng" dirty="0">
                <a:solidFill>
                  <a:srgbClr val="003F6E"/>
                </a:solidFill>
              </a:rPr>
              <a:t>Combustibili fossili</a:t>
            </a:r>
          </a:p>
          <a:p>
            <a:pPr lvl="2">
              <a:lnSpc>
                <a:spcPct val="90000"/>
              </a:lnSpc>
              <a:buClr>
                <a:srgbClr val="FF0000"/>
              </a:buClr>
              <a:buSzPct val="85000"/>
              <a:buFont typeface="Wingdings" pitchFamily="2" charset="2"/>
              <a:buChar char="l"/>
              <a:defRPr/>
            </a:pPr>
            <a:r>
              <a:rPr lang="it-IT" altLang="it-IT" sz="2000" b="1" dirty="0">
                <a:solidFill>
                  <a:srgbClr val="003F6E"/>
                </a:solidFill>
              </a:rPr>
              <a:t>Petrolio</a:t>
            </a:r>
          </a:p>
          <a:p>
            <a:pPr lvl="2">
              <a:lnSpc>
                <a:spcPct val="90000"/>
              </a:lnSpc>
              <a:buClr>
                <a:srgbClr val="FF0000"/>
              </a:buClr>
              <a:buSzPct val="85000"/>
              <a:buFont typeface="Wingdings" pitchFamily="2" charset="2"/>
              <a:buChar char="l"/>
              <a:defRPr/>
            </a:pPr>
            <a:r>
              <a:rPr lang="it-IT" altLang="it-IT" sz="2000" b="1" dirty="0">
                <a:solidFill>
                  <a:srgbClr val="003F6E"/>
                </a:solidFill>
              </a:rPr>
              <a:t>Carbone</a:t>
            </a:r>
          </a:p>
          <a:p>
            <a:pPr lvl="2">
              <a:lnSpc>
                <a:spcPct val="90000"/>
              </a:lnSpc>
              <a:buClr>
                <a:srgbClr val="FF0000"/>
              </a:buClr>
              <a:buSzPct val="85000"/>
              <a:buFont typeface="Wingdings" pitchFamily="2" charset="2"/>
              <a:buChar char="l"/>
              <a:defRPr/>
            </a:pPr>
            <a:r>
              <a:rPr lang="it-IT" altLang="it-IT" sz="2000" b="1" dirty="0">
                <a:solidFill>
                  <a:srgbClr val="003F6E"/>
                </a:solidFill>
              </a:rPr>
              <a:t>Gas naturale</a:t>
            </a:r>
          </a:p>
          <a:p>
            <a:pPr lvl="1">
              <a:lnSpc>
                <a:spcPct val="90000"/>
              </a:lnSpc>
              <a:buClr>
                <a:srgbClr val="FF0000"/>
              </a:buClr>
              <a:buFont typeface="Wingdings" pitchFamily="2" charset="2"/>
              <a:buChar char="l"/>
              <a:defRPr/>
            </a:pPr>
            <a:r>
              <a:rPr lang="it-IT" altLang="it-IT" b="1" u="sng" dirty="0">
                <a:solidFill>
                  <a:srgbClr val="003F6E"/>
                </a:solidFill>
              </a:rPr>
              <a:t>Nucleare</a:t>
            </a:r>
          </a:p>
        </p:txBody>
      </p:sp>
      <p:pic>
        <p:nvPicPr>
          <p:cNvPr id="12294" name="Picture 6">
            <a:extLst>
              <a:ext uri="{FF2B5EF4-FFF2-40B4-BE49-F238E27FC236}">
                <a16:creationId xmlns:a16="http://schemas.microsoft.com/office/drawing/2014/main" id="{97BC824A-8A4A-4AE6-9306-2B701733EBD9}"/>
              </a:ext>
            </a:extLst>
          </p:cNvPr>
          <p:cNvPicPr>
            <a:picLocks noChangeAspect="1" noChangeArrowheads="1"/>
          </p:cNvPicPr>
          <p:nvPr/>
        </p:nvPicPr>
        <p:blipFill>
          <a:blip r:embed="rId2"/>
          <a:srcRect/>
          <a:stretch>
            <a:fillRect/>
          </a:stretch>
        </p:blipFill>
        <p:spPr bwMode="auto">
          <a:xfrm>
            <a:off x="7343775" y="5005440"/>
            <a:ext cx="1980753" cy="1483653"/>
          </a:xfrm>
          <a:prstGeom prst="rect">
            <a:avLst/>
          </a:prstGeom>
          <a:noFill/>
          <a:ln>
            <a:noFill/>
          </a:ln>
          <a:effectLst>
            <a:softEdge rad="152400"/>
          </a:effectLst>
        </p:spPr>
      </p:pic>
      <p:pic>
        <p:nvPicPr>
          <p:cNvPr id="12295" name="Picture 7">
            <a:extLst>
              <a:ext uri="{FF2B5EF4-FFF2-40B4-BE49-F238E27FC236}">
                <a16:creationId xmlns:a16="http://schemas.microsoft.com/office/drawing/2014/main" id="{A9C10878-382E-4F9D-94EC-967DAF1D4BEC}"/>
              </a:ext>
            </a:extLst>
          </p:cNvPr>
          <p:cNvPicPr>
            <a:picLocks noChangeAspect="1" noChangeArrowheads="1"/>
          </p:cNvPicPr>
          <p:nvPr/>
        </p:nvPicPr>
        <p:blipFill>
          <a:blip r:embed="rId3"/>
          <a:srcRect/>
          <a:stretch>
            <a:fillRect/>
          </a:stretch>
        </p:blipFill>
        <p:spPr bwMode="auto">
          <a:xfrm>
            <a:off x="3476261" y="4963903"/>
            <a:ext cx="2414951" cy="1586719"/>
          </a:xfrm>
          <a:prstGeom prst="rect">
            <a:avLst/>
          </a:prstGeom>
          <a:noFill/>
          <a:ln>
            <a:noFill/>
          </a:ln>
          <a:effectLst>
            <a:glow>
              <a:schemeClr val="accent1"/>
            </a:glow>
            <a:softEdge rad="304800"/>
          </a:effectLst>
        </p:spPr>
      </p:pic>
      <p:pic>
        <p:nvPicPr>
          <p:cNvPr id="12297" name="Picture 9" descr="Risultati immagini per coal">
            <a:extLst>
              <a:ext uri="{FF2B5EF4-FFF2-40B4-BE49-F238E27FC236}">
                <a16:creationId xmlns:a16="http://schemas.microsoft.com/office/drawing/2014/main" id="{AC32AB25-6357-4FB5-917B-A27EE6481FDE}"/>
              </a:ext>
            </a:extLst>
          </p:cNvPr>
          <p:cNvPicPr>
            <a:picLocks noChangeAspect="1" noChangeArrowheads="1"/>
          </p:cNvPicPr>
          <p:nvPr/>
        </p:nvPicPr>
        <p:blipFill>
          <a:blip r:embed="rId4"/>
          <a:srcRect/>
          <a:stretch>
            <a:fillRect/>
          </a:stretch>
        </p:blipFill>
        <p:spPr bwMode="auto">
          <a:xfrm>
            <a:off x="5378732" y="4916606"/>
            <a:ext cx="2491979" cy="1661319"/>
          </a:xfrm>
          <a:prstGeom prst="rect">
            <a:avLst/>
          </a:prstGeom>
          <a:noFill/>
          <a:effectLst>
            <a:softEdge rad="342900"/>
          </a:effectLst>
        </p:spPr>
      </p:pic>
      <p:pic>
        <p:nvPicPr>
          <p:cNvPr id="12298" name="Picture 10">
            <a:extLst>
              <a:ext uri="{FF2B5EF4-FFF2-40B4-BE49-F238E27FC236}">
                <a16:creationId xmlns:a16="http://schemas.microsoft.com/office/drawing/2014/main" id="{6A41ACBF-0A0C-4996-BB69-7E885F2E2C27}"/>
              </a:ext>
            </a:extLst>
          </p:cNvPr>
          <p:cNvPicPr>
            <a:picLocks noChangeAspect="1" noChangeArrowheads="1"/>
          </p:cNvPicPr>
          <p:nvPr/>
        </p:nvPicPr>
        <p:blipFill>
          <a:blip r:embed="rId5"/>
          <a:srcRect/>
          <a:stretch>
            <a:fillRect/>
          </a:stretch>
        </p:blipFill>
        <p:spPr bwMode="auto">
          <a:xfrm>
            <a:off x="7090891" y="1147276"/>
            <a:ext cx="2233637" cy="1486384"/>
          </a:xfrm>
          <a:prstGeom prst="rect">
            <a:avLst/>
          </a:prstGeom>
          <a:noFill/>
          <a:ln>
            <a:noFill/>
          </a:ln>
          <a:effectLst>
            <a:softEdge rad="177800"/>
          </a:effectLst>
        </p:spPr>
      </p:pic>
      <p:pic>
        <p:nvPicPr>
          <p:cNvPr id="12299" name="Picture 11">
            <a:extLst>
              <a:ext uri="{FF2B5EF4-FFF2-40B4-BE49-F238E27FC236}">
                <a16:creationId xmlns:a16="http://schemas.microsoft.com/office/drawing/2014/main" id="{C0D0E3D8-E0E0-401C-919F-691AA17C4784}"/>
              </a:ext>
            </a:extLst>
          </p:cNvPr>
          <p:cNvPicPr>
            <a:picLocks noChangeAspect="1" noChangeArrowheads="1"/>
          </p:cNvPicPr>
          <p:nvPr/>
        </p:nvPicPr>
        <p:blipFill>
          <a:blip r:embed="rId6"/>
          <a:srcRect/>
          <a:stretch>
            <a:fillRect/>
          </a:stretch>
        </p:blipFill>
        <p:spPr bwMode="auto">
          <a:xfrm>
            <a:off x="6732240" y="2833449"/>
            <a:ext cx="2506926" cy="1390886"/>
          </a:xfrm>
          <a:prstGeom prst="rect">
            <a:avLst/>
          </a:prstGeom>
          <a:noFill/>
          <a:ln>
            <a:noFill/>
          </a:ln>
          <a:effectLst>
            <a:softEdge rad="190500"/>
          </a:effectLst>
        </p:spPr>
      </p:pic>
      <p:pic>
        <p:nvPicPr>
          <p:cNvPr id="12300" name="Picture 12">
            <a:extLst>
              <a:ext uri="{FF2B5EF4-FFF2-40B4-BE49-F238E27FC236}">
                <a16:creationId xmlns:a16="http://schemas.microsoft.com/office/drawing/2014/main" id="{C81F4392-BD08-4208-8910-D95ABCC017A9}"/>
              </a:ext>
            </a:extLst>
          </p:cNvPr>
          <p:cNvPicPr>
            <a:picLocks noChangeAspect="1" noChangeArrowheads="1"/>
          </p:cNvPicPr>
          <p:nvPr/>
        </p:nvPicPr>
        <p:blipFill>
          <a:blip r:embed="rId7"/>
          <a:srcRect/>
          <a:stretch>
            <a:fillRect/>
          </a:stretch>
        </p:blipFill>
        <p:spPr bwMode="auto">
          <a:xfrm>
            <a:off x="2339752" y="1505433"/>
            <a:ext cx="2619375" cy="1743075"/>
          </a:xfrm>
          <a:prstGeom prst="rect">
            <a:avLst/>
          </a:prstGeom>
          <a:noFill/>
          <a:ln>
            <a:noFill/>
          </a:ln>
          <a:effectLst>
            <a:softEdge rad="381000"/>
          </a:effectLst>
        </p:spPr>
      </p:pic>
      <p:pic>
        <p:nvPicPr>
          <p:cNvPr id="12301" name="Picture 13">
            <a:extLst>
              <a:ext uri="{FF2B5EF4-FFF2-40B4-BE49-F238E27FC236}">
                <a16:creationId xmlns:a16="http://schemas.microsoft.com/office/drawing/2014/main" id="{B1AE8322-AB4B-4A53-AAEE-F45FFD6BDE15}"/>
              </a:ext>
            </a:extLst>
          </p:cNvPr>
          <p:cNvPicPr>
            <a:picLocks noChangeAspect="1" noChangeArrowheads="1"/>
          </p:cNvPicPr>
          <p:nvPr/>
        </p:nvPicPr>
        <p:blipFill>
          <a:blip r:embed="rId8"/>
          <a:srcRect/>
          <a:stretch>
            <a:fillRect/>
          </a:stretch>
        </p:blipFill>
        <p:spPr bwMode="auto">
          <a:xfrm>
            <a:off x="4452144" y="1532086"/>
            <a:ext cx="2619375" cy="1743075"/>
          </a:xfrm>
          <a:prstGeom prst="rect">
            <a:avLst/>
          </a:prstGeom>
          <a:noFill/>
          <a:ln>
            <a:noFill/>
          </a:ln>
          <a:effectLst>
            <a:softEdge rad="317500"/>
          </a:effectLst>
        </p:spPr>
      </p:pic>
      <p:pic>
        <p:nvPicPr>
          <p:cNvPr id="12302" name="Picture 14">
            <a:extLst>
              <a:ext uri="{FF2B5EF4-FFF2-40B4-BE49-F238E27FC236}">
                <a16:creationId xmlns:a16="http://schemas.microsoft.com/office/drawing/2014/main" id="{57CA4F3F-4262-4DF8-B79E-228D161DD865}"/>
              </a:ext>
            </a:extLst>
          </p:cNvPr>
          <p:cNvPicPr>
            <a:picLocks noChangeAspect="1" noChangeArrowheads="1"/>
          </p:cNvPicPr>
          <p:nvPr/>
        </p:nvPicPr>
        <p:blipFill>
          <a:blip r:embed="rId9"/>
          <a:srcRect/>
          <a:stretch>
            <a:fillRect/>
          </a:stretch>
        </p:blipFill>
        <p:spPr bwMode="auto">
          <a:xfrm>
            <a:off x="4008090" y="3078330"/>
            <a:ext cx="2724150" cy="1676400"/>
          </a:xfrm>
          <a:prstGeom prst="rect">
            <a:avLst/>
          </a:prstGeom>
          <a:noFill/>
          <a:ln>
            <a:noFill/>
          </a:ln>
          <a:effectLst>
            <a:softEdge rad="368300"/>
          </a:effectLst>
        </p:spPr>
      </p:pic>
      <p:pic>
        <p:nvPicPr>
          <p:cNvPr id="21517" name="Picture 14" descr="Image result for nuclear energy">
            <a:extLst>
              <a:ext uri="{FF2B5EF4-FFF2-40B4-BE49-F238E27FC236}">
                <a16:creationId xmlns:a16="http://schemas.microsoft.com/office/drawing/2014/main" id="{0DF9DCE8-4DFA-4BC7-9EC4-1871AF9381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4774"/>
          <a:stretch>
            <a:fillRect/>
          </a:stretch>
        </p:blipFill>
        <p:spPr bwMode="auto">
          <a:xfrm>
            <a:off x="2471738" y="5267325"/>
            <a:ext cx="1379537"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2438" marR="0" indent="-1588" algn="l" defTabSz="914400" rtl="0" eaLnBrk="0" fontAlgn="base" latinLnBrk="0" hangingPunct="0">
          <a:lnSpc>
            <a:spcPct val="100000"/>
          </a:lnSpc>
          <a:spcBef>
            <a:spcPct val="20000"/>
          </a:spcBef>
          <a:spcAft>
            <a:spcPct val="0"/>
          </a:spcAft>
          <a:buClrTx/>
          <a:buSzTx/>
          <a:buFontTx/>
          <a:buNone/>
          <a:tabLst/>
          <a:defRPr kumimoji="0" lang="it-IT" altLang="it-IT" sz="1800" b="0" i="0" u="none" strike="noStrike" cap="none" normalizeH="0" baseline="0" smtClean="0">
            <a:ln>
              <a:noFill/>
            </a:ln>
            <a:solidFill>
              <a:srgbClr val="2C5986"/>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2438" marR="0" indent="-1588" algn="l" defTabSz="914400" rtl="0" eaLnBrk="0" fontAlgn="base" latinLnBrk="0" hangingPunct="0">
          <a:lnSpc>
            <a:spcPct val="100000"/>
          </a:lnSpc>
          <a:spcBef>
            <a:spcPct val="20000"/>
          </a:spcBef>
          <a:spcAft>
            <a:spcPct val="0"/>
          </a:spcAft>
          <a:buClrTx/>
          <a:buSzTx/>
          <a:buFontTx/>
          <a:buNone/>
          <a:tabLst/>
          <a:defRPr kumimoji="0" lang="it-IT" altLang="it-IT" sz="1800" b="0" i="0" u="none" strike="noStrike" cap="none" normalizeH="0" baseline="0" smtClean="0">
            <a:ln>
              <a:noFill/>
            </a:ln>
            <a:solidFill>
              <a:srgbClr val="2C5986"/>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33168</TotalTime>
  <Words>2580</Words>
  <Application>Microsoft Office PowerPoint</Application>
  <PresentationFormat>Presentazione su schermo (4:3)</PresentationFormat>
  <Paragraphs>379</Paragraphs>
  <Slides>41</Slides>
  <Notes>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41</vt:i4>
      </vt:variant>
    </vt:vector>
  </HeadingPairs>
  <TitlesOfParts>
    <vt:vector size="47" baseType="lpstr">
      <vt:lpstr>Arial</vt:lpstr>
      <vt:lpstr>Wingdings</vt:lpstr>
      <vt:lpstr>Minion Web</vt:lpstr>
      <vt:lpstr>Times</vt:lpstr>
      <vt:lpstr>Symbol</vt:lpstr>
      <vt:lpstr>Struttura predefinita</vt:lpstr>
      <vt:lpstr>Presentazione standard di PowerPoint</vt:lpstr>
      <vt:lpstr>Corso di Sistemi Energetici per Ingegneria Fisica</vt:lpstr>
      <vt:lpstr>Obiettivi e contenuti del corso </vt:lpstr>
      <vt:lpstr>Presentazione standard di PowerPoint</vt:lpstr>
      <vt:lpstr>Presentazione standard di PowerPoint</vt:lpstr>
      <vt:lpstr>Modalità di svolgimento del corso</vt:lpstr>
      <vt:lpstr>Bibliografia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BACK-UP SLIDES</vt:lpstr>
      <vt:lpstr>Presentazione standard di PowerPoint</vt:lpstr>
    </vt:vector>
  </TitlesOfParts>
  <Company>siwa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simon</dc:creator>
  <cp:lastModifiedBy>Andrea Giostri</cp:lastModifiedBy>
  <cp:revision>563</cp:revision>
  <cp:lastPrinted>2016-03-08T16:01:06Z</cp:lastPrinted>
  <dcterms:created xsi:type="dcterms:W3CDTF">2003-06-16T09:31:13Z</dcterms:created>
  <dcterms:modified xsi:type="dcterms:W3CDTF">2021-09-10T10:06:37Z</dcterms:modified>
</cp:coreProperties>
</file>